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6"/>
  </p:notesMasterIdLst>
  <p:sldIdLst>
    <p:sldId id="256" r:id="rId2"/>
    <p:sldId id="366" r:id="rId3"/>
    <p:sldId id="312" r:id="rId4"/>
    <p:sldId id="362" r:id="rId5"/>
    <p:sldId id="363" r:id="rId6"/>
    <p:sldId id="391" r:id="rId7"/>
    <p:sldId id="364" r:id="rId8"/>
    <p:sldId id="367" r:id="rId9"/>
    <p:sldId id="265" r:id="rId10"/>
    <p:sldId id="368" r:id="rId11"/>
    <p:sldId id="369" r:id="rId12"/>
    <p:sldId id="370" r:id="rId13"/>
    <p:sldId id="371" r:id="rId14"/>
    <p:sldId id="372" r:id="rId15"/>
    <p:sldId id="373" r:id="rId16"/>
    <p:sldId id="374" r:id="rId17"/>
    <p:sldId id="375" r:id="rId18"/>
    <p:sldId id="376" r:id="rId19"/>
    <p:sldId id="377" r:id="rId20"/>
    <p:sldId id="381" r:id="rId21"/>
    <p:sldId id="378" r:id="rId22"/>
    <p:sldId id="272"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901" autoAdjust="0"/>
  </p:normalViewPr>
  <p:slideViewPr>
    <p:cSldViewPr snapToGrid="0">
      <p:cViewPr varScale="1">
        <p:scale>
          <a:sx n="88" d="100"/>
          <a:sy n="88" d="100"/>
        </p:scale>
        <p:origin x="1404" y="96"/>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BE01A-B0FC-4CFB-9AB6-10616913EB60}"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75162-2EC9-4C42-9E3A-CD25980E2783}" type="slidenum">
              <a:rPr lang="en-US" smtClean="0"/>
              <a:t>‹#›</a:t>
            </a:fld>
            <a:endParaRPr lang="en-US"/>
          </a:p>
        </p:txBody>
      </p:sp>
    </p:spTree>
    <p:extLst>
      <p:ext uri="{BB962C8B-B14F-4D97-AF65-F5344CB8AC3E}">
        <p14:creationId xmlns:p14="http://schemas.microsoft.com/office/powerpoint/2010/main" val="423558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 is a versatile financial tool. In addition to the death benefit, other aspects of life insurance can serve many of your clients financial needs. </a:t>
            </a:r>
          </a:p>
          <a:p>
            <a:endParaRPr lang="en-US" dirty="0"/>
          </a:p>
          <a:p>
            <a:r>
              <a:rPr lang="en-US" dirty="0"/>
              <a:t>Provided they are not modified endowment contracts, policy values grow without the burden of taxes. When properly accessed through loans and withdrawals, distributions can be tax-advantaged as well. </a:t>
            </a:r>
          </a:p>
          <a:p>
            <a:endParaRPr lang="en-US" dirty="0"/>
          </a:p>
          <a:p>
            <a:r>
              <a:rPr lang="en-US" dirty="0"/>
              <a:t>Welcome to another installment of Life Insurance as a Financial Tool. You’ve all probably learned by now how to lower your clients’ effective tax rate in retirement using distributions from their life insurance policy.</a:t>
            </a:r>
          </a:p>
          <a:p>
            <a:endParaRPr lang="en-US" dirty="0"/>
          </a:p>
          <a:p>
            <a:r>
              <a:rPr lang="en-US" dirty="0"/>
              <a:t>We’ve also showed you how to help your younger clients who need life insurance how to get in the game earlier, and fund a policy well enough to pre-pay their retirement taxes.</a:t>
            </a:r>
          </a:p>
          <a:p>
            <a:endParaRPr lang="en-US" dirty="0"/>
          </a:p>
          <a:p>
            <a:r>
              <a:rPr lang="en-US" dirty="0"/>
              <a:t>In this presentation, we will talk about a long-followed strategy of policyholders using retirement asset distributions to fund a life insurance policy in order to maximize the wealth they transfer to their heirs. Some call it, “IRA max.” We like to call it something your client will better identify with, “The Tax Efficient Legacy.”</a:t>
            </a:r>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a:t>
            </a:fld>
            <a:endParaRPr lang="en-US"/>
          </a:p>
        </p:txBody>
      </p:sp>
    </p:spTree>
    <p:extLst>
      <p:ext uri="{BB962C8B-B14F-4D97-AF65-F5344CB8AC3E}">
        <p14:creationId xmlns:p14="http://schemas.microsoft.com/office/powerpoint/2010/main" val="170825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Case ID </a:t>
            </a:r>
            <a:r>
              <a:rPr lang="en-US" sz="1200" b="0" i="0" u="none" strike="noStrike" kern="1200" baseline="0" dirty="0">
                <a:solidFill>
                  <a:schemeClr val="tx1"/>
                </a:solidFill>
                <a:latin typeface="+mn-lt"/>
                <a:ea typeface="+mn-ea"/>
                <a:cs typeface="+mn-cs"/>
              </a:rPr>
              <a:t>17536088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I’ll show you some screen grabs of the inputs for this strategy, but as it shows in the lower left here, if you get hung up just contact us.</a:t>
            </a:r>
            <a:endParaRPr lang="en-US" dirty="0"/>
          </a:p>
          <a:p>
            <a:endParaRPr lang="en-US" dirty="0"/>
          </a:p>
          <a:p>
            <a:r>
              <a:rPr lang="en-US" dirty="0"/>
              <a:t>This strategy works best with a survivorship product, so for this example we’ll use Eclipse Survivor II Indexed UL. </a:t>
            </a:r>
          </a:p>
        </p:txBody>
      </p:sp>
      <p:sp>
        <p:nvSpPr>
          <p:cNvPr id="4" name="Slide Number Placeholder 3"/>
          <p:cNvSpPr>
            <a:spLocks noGrp="1"/>
          </p:cNvSpPr>
          <p:nvPr>
            <p:ph type="sldNum" sz="quarter" idx="5"/>
          </p:nvPr>
        </p:nvSpPr>
        <p:spPr/>
        <p:txBody>
          <a:bodyPr/>
          <a:lstStyle/>
          <a:p>
            <a:fld id="{A4775162-2EC9-4C42-9E3A-CD25980E2783}" type="slidenum">
              <a:rPr lang="en-US" smtClean="0"/>
              <a:t>10</a:t>
            </a:fld>
            <a:endParaRPr lang="en-US"/>
          </a:p>
        </p:txBody>
      </p:sp>
    </p:spTree>
    <p:extLst>
      <p:ext uri="{BB962C8B-B14F-4D97-AF65-F5344CB8AC3E}">
        <p14:creationId xmlns:p14="http://schemas.microsoft.com/office/powerpoint/2010/main" val="213886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general concepts tab is where we will start modeling the client’s qualified plan or other. We’re showing Traditional IRA here, but we can also select a 401(k), a SIMPLE IRA or a SEP IRA.</a:t>
            </a:r>
          </a:p>
          <a:p>
            <a:r>
              <a:rPr lang="en-US" dirty="0"/>
              <a:t>	</a:t>
            </a:r>
          </a:p>
          <a:p>
            <a:r>
              <a:rPr lang="en-US" dirty="0"/>
              <a:t>We’re showing distributions from the IRA for 10 years. </a:t>
            </a:r>
            <a:r>
              <a:rPr lang="en-US" sz="1200" b="0" i="0" kern="1200" dirty="0">
                <a:solidFill>
                  <a:schemeClr val="tx1"/>
                </a:solidFill>
                <a:effectLst/>
                <a:latin typeface="+mn-lt"/>
                <a:ea typeface="+mn-ea"/>
                <a:cs typeface="+mn-cs"/>
              </a:rPr>
              <a:t>This is the length of time over which the client will liquidate the retirement plan account. In general, the longer the distribution, the less annual income taxation the client will have; the shorter the distribution, the greater the death benefit the client can purchase. Suggested timeframe is 7 to 10 years (although age and tax situation may impact this.)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We’re also selecting the life insurance to be owned in a trust. By owning life insurance in a trust outside of the client’s estate, it may be protected from Federal estate taxation and/or aid in payment of taxes due.</a:t>
            </a:r>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11</a:t>
            </a:fld>
            <a:endParaRPr lang="en-US"/>
          </a:p>
        </p:txBody>
      </p:sp>
    </p:spTree>
    <p:extLst>
      <p:ext uri="{BB962C8B-B14F-4D97-AF65-F5344CB8AC3E}">
        <p14:creationId xmlns:p14="http://schemas.microsoft.com/office/powerpoint/2010/main" val="2526076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investment tab we’ll model a hypothetical investment with a conservative growth allocation method, and setting an 8 percent pre-tax rate of return. The expense ratio and transaction fees change with the allocation method. We’re also inputting a 1 percent asset charge.]</a:t>
            </a:r>
          </a:p>
        </p:txBody>
      </p:sp>
      <p:sp>
        <p:nvSpPr>
          <p:cNvPr id="4" name="Slide Number Placeholder 3"/>
          <p:cNvSpPr>
            <a:spLocks noGrp="1"/>
          </p:cNvSpPr>
          <p:nvPr>
            <p:ph type="sldNum" sz="quarter" idx="5"/>
          </p:nvPr>
        </p:nvSpPr>
        <p:spPr/>
        <p:txBody>
          <a:bodyPr/>
          <a:lstStyle/>
          <a:p>
            <a:fld id="{A4775162-2EC9-4C42-9E3A-CD25980E2783}" type="slidenum">
              <a:rPr lang="en-US" smtClean="0"/>
              <a:t>12</a:t>
            </a:fld>
            <a:endParaRPr lang="en-US"/>
          </a:p>
        </p:txBody>
      </p:sp>
    </p:spTree>
    <p:extLst>
      <p:ext uri="{BB962C8B-B14F-4D97-AF65-F5344CB8AC3E}">
        <p14:creationId xmlns:p14="http://schemas.microsoft.com/office/powerpoint/2010/main" val="340584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set the tax rates on this tab &lt;read through inputs&gt;]</a:t>
            </a:r>
          </a:p>
        </p:txBody>
      </p:sp>
      <p:sp>
        <p:nvSpPr>
          <p:cNvPr id="4" name="Slide Number Placeholder 3"/>
          <p:cNvSpPr>
            <a:spLocks noGrp="1"/>
          </p:cNvSpPr>
          <p:nvPr>
            <p:ph type="sldNum" sz="quarter" idx="5"/>
          </p:nvPr>
        </p:nvSpPr>
        <p:spPr/>
        <p:txBody>
          <a:bodyPr/>
          <a:lstStyle/>
          <a:p>
            <a:fld id="{A4775162-2EC9-4C42-9E3A-CD25980E2783}" type="slidenum">
              <a:rPr lang="en-US" smtClean="0"/>
              <a:t>13</a:t>
            </a:fld>
            <a:endParaRPr lang="en-US"/>
          </a:p>
        </p:txBody>
      </p:sp>
    </p:spTree>
    <p:extLst>
      <p:ext uri="{BB962C8B-B14F-4D97-AF65-F5344CB8AC3E}">
        <p14:creationId xmlns:p14="http://schemas.microsoft.com/office/powerpoint/2010/main" val="602138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inputs on slide]</a:t>
            </a:r>
          </a:p>
        </p:txBody>
      </p:sp>
      <p:sp>
        <p:nvSpPr>
          <p:cNvPr id="4" name="Slide Number Placeholder 3"/>
          <p:cNvSpPr>
            <a:spLocks noGrp="1"/>
          </p:cNvSpPr>
          <p:nvPr>
            <p:ph type="sldNum" sz="quarter" idx="5"/>
          </p:nvPr>
        </p:nvSpPr>
        <p:spPr/>
        <p:txBody>
          <a:bodyPr/>
          <a:lstStyle/>
          <a:p>
            <a:fld id="{A4775162-2EC9-4C42-9E3A-CD25980E2783}" type="slidenum">
              <a:rPr lang="en-US" smtClean="0"/>
              <a:t>14</a:t>
            </a:fld>
            <a:endParaRPr lang="en-US"/>
          </a:p>
        </p:txBody>
      </p:sp>
    </p:spTree>
    <p:extLst>
      <p:ext uri="{BB962C8B-B14F-4D97-AF65-F5344CB8AC3E}">
        <p14:creationId xmlns:p14="http://schemas.microsoft.com/office/powerpoint/2010/main" val="104540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input we’re selecting on this tab is Max Non-guarantee for the total face amount.</a:t>
            </a:r>
            <a:r>
              <a:rPr lang="en-US" b="0" dirty="0"/>
              <a:t> </a:t>
            </a:r>
            <a:r>
              <a:rPr lang="en-US" sz="1200" b="0" i="0" kern="1200" dirty="0">
                <a:solidFill>
                  <a:schemeClr val="tx1"/>
                </a:solidFill>
                <a:effectLst/>
                <a:latin typeface="+mn-lt"/>
                <a:ea typeface="+mn-ea"/>
                <a:cs typeface="+mn-cs"/>
              </a:rPr>
              <a:t>This will solve for the maximum face amount that will keep the contract in force for the requested length of time based on the premium paid.</a:t>
            </a:r>
            <a:endParaRPr lang="en-US" dirty="0"/>
          </a:p>
          <a:p>
            <a:endParaRPr lang="en-US" dirty="0"/>
          </a:p>
          <a:p>
            <a:r>
              <a:rPr lang="en-US" sz="1200" b="0" i="0" kern="1200" dirty="0">
                <a:solidFill>
                  <a:schemeClr val="tx1"/>
                </a:solidFill>
                <a:effectLst/>
                <a:latin typeface="+mn-lt"/>
                <a:ea typeface="+mn-ea"/>
                <a:cs typeface="+mn-cs"/>
              </a:rPr>
              <a:t>Other options for this field are: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Specify Amount</a:t>
            </a:r>
            <a:r>
              <a:rPr lang="en-US" sz="1200" b="0" i="0" kern="1200" dirty="0">
                <a:solidFill>
                  <a:schemeClr val="tx1"/>
                </a:solidFill>
                <a:effectLst/>
                <a:latin typeface="+mn-lt"/>
                <a:ea typeface="+mn-ea"/>
                <a:cs typeface="+mn-cs"/>
              </a:rPr>
              <a:t>: Allows user to enter total face amount desired including Term Insurance Agreement, if applicable.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GSP Face</a:t>
            </a:r>
            <a:r>
              <a:rPr lang="en-US" sz="1200" b="0" i="0" kern="1200" dirty="0">
                <a:solidFill>
                  <a:schemeClr val="tx1"/>
                </a:solidFill>
                <a:effectLst/>
                <a:latin typeface="+mn-lt"/>
                <a:ea typeface="+mn-ea"/>
                <a:cs typeface="+mn-cs"/>
              </a:rPr>
              <a:t>: Allows user to enter a first year premium amount and solve for the minimum face allowed under GPT definition of life insurance for that premium.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Minimum Face</a:t>
            </a:r>
            <a:r>
              <a:rPr lang="en-US" sz="1200" b="0" i="0" kern="1200" dirty="0">
                <a:solidFill>
                  <a:schemeClr val="tx1"/>
                </a:solidFill>
                <a:effectLst/>
                <a:latin typeface="+mn-lt"/>
                <a:ea typeface="+mn-ea"/>
                <a:cs typeface="+mn-cs"/>
              </a:rPr>
              <a:t>: Solves for the minimum face amount that allows the requested planned premium and still qualify as life insurance.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Target Face</a:t>
            </a:r>
            <a:r>
              <a:rPr lang="en-US" sz="1200" b="0" i="0" kern="1200" dirty="0">
                <a:solidFill>
                  <a:schemeClr val="tx1"/>
                </a:solidFill>
                <a:effectLst/>
                <a:latin typeface="+mn-lt"/>
                <a:ea typeface="+mn-ea"/>
                <a:cs typeface="+mn-cs"/>
              </a:rPr>
              <a:t>: Solves for the face amount using the specified premium. Premium entered by user is defined as the "target premium" (i.e. maximum commissionable premium).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several other tabs of information we won’t go into here today. They are Distributions, which we’re not illustrating, Riders, Assumptions, where you will pick the crediting rate, and a tab for producer information.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Let’s go on to the output.]</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15</a:t>
            </a:fld>
            <a:endParaRPr lang="en-US"/>
          </a:p>
        </p:txBody>
      </p:sp>
    </p:spTree>
    <p:extLst>
      <p:ext uri="{BB962C8B-B14F-4D97-AF65-F5344CB8AC3E}">
        <p14:creationId xmlns:p14="http://schemas.microsoft.com/office/powerpoint/2010/main" val="10673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the rest of the information and running the case, we get a report. As I noted earlier, this presentation is built with the content of the consumer brochure serving as the front-end content for this report. This is to help ensure a continuity of message, imagery, and familiarity should you use the brochure to pitch this concept to your client in the first place.</a:t>
            </a:r>
          </a:p>
          <a:p>
            <a:endParaRPr lang="en-US" dirty="0"/>
          </a:p>
          <a:p>
            <a:r>
              <a:rPr lang="en-US" dirty="0"/>
              <a:t>Then this report gets a little robust…</a:t>
            </a:r>
          </a:p>
        </p:txBody>
      </p:sp>
      <p:sp>
        <p:nvSpPr>
          <p:cNvPr id="4" name="Slide Number Placeholder 3"/>
          <p:cNvSpPr>
            <a:spLocks noGrp="1"/>
          </p:cNvSpPr>
          <p:nvPr>
            <p:ph type="sldNum" sz="quarter" idx="5"/>
          </p:nvPr>
        </p:nvSpPr>
        <p:spPr/>
        <p:txBody>
          <a:bodyPr/>
          <a:lstStyle/>
          <a:p>
            <a:fld id="{A4775162-2EC9-4C42-9E3A-CD25980E2783}" type="slidenum">
              <a:rPr lang="en-US" smtClean="0"/>
              <a:t>16</a:t>
            </a:fld>
            <a:endParaRPr lang="en-US"/>
          </a:p>
        </p:txBody>
      </p:sp>
    </p:spTree>
    <p:extLst>
      <p:ext uri="{BB962C8B-B14F-4D97-AF65-F5344CB8AC3E}">
        <p14:creationId xmlns:p14="http://schemas.microsoft.com/office/powerpoint/2010/main" val="98308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 shows the modeling of the current plan.</a:t>
            </a:r>
          </a:p>
          <a:p>
            <a:endParaRPr lang="en-US" dirty="0"/>
          </a:p>
          <a:p>
            <a:r>
              <a:rPr lang="en-US" dirty="0"/>
              <a:t>&lt;reiterate key aspects of this slide&gt;</a:t>
            </a:r>
          </a:p>
        </p:txBody>
      </p:sp>
      <p:sp>
        <p:nvSpPr>
          <p:cNvPr id="4" name="Slide Number Placeholder 3"/>
          <p:cNvSpPr>
            <a:spLocks noGrp="1"/>
          </p:cNvSpPr>
          <p:nvPr>
            <p:ph type="sldNum" sz="quarter" idx="5"/>
          </p:nvPr>
        </p:nvSpPr>
        <p:spPr/>
        <p:txBody>
          <a:bodyPr/>
          <a:lstStyle/>
          <a:p>
            <a:fld id="{A4775162-2EC9-4C42-9E3A-CD25980E2783}" type="slidenum">
              <a:rPr lang="en-US" smtClean="0"/>
              <a:t>17</a:t>
            </a:fld>
            <a:endParaRPr lang="en-US"/>
          </a:p>
        </p:txBody>
      </p:sp>
    </p:spTree>
    <p:extLst>
      <p:ext uri="{BB962C8B-B14F-4D97-AF65-F5344CB8AC3E}">
        <p14:creationId xmlns:p14="http://schemas.microsoft.com/office/powerpoint/2010/main" val="336903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beginning on page [12] we show the taxation of the current plan.</a:t>
            </a:r>
          </a:p>
        </p:txBody>
      </p:sp>
      <p:sp>
        <p:nvSpPr>
          <p:cNvPr id="4" name="Slide Number Placeholder 3"/>
          <p:cNvSpPr>
            <a:spLocks noGrp="1"/>
          </p:cNvSpPr>
          <p:nvPr>
            <p:ph type="sldNum" sz="quarter" idx="5"/>
          </p:nvPr>
        </p:nvSpPr>
        <p:spPr/>
        <p:txBody>
          <a:bodyPr/>
          <a:lstStyle/>
          <a:p>
            <a:fld id="{A4775162-2EC9-4C42-9E3A-CD25980E2783}" type="slidenum">
              <a:rPr lang="en-US" smtClean="0"/>
              <a:t>18</a:t>
            </a:fld>
            <a:endParaRPr lang="en-US"/>
          </a:p>
        </p:txBody>
      </p:sp>
    </p:spTree>
    <p:extLst>
      <p:ext uri="{BB962C8B-B14F-4D97-AF65-F5344CB8AC3E}">
        <p14:creationId xmlns:p14="http://schemas.microsoft.com/office/powerpoint/2010/main" val="3647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beginning on page [15] the report demonstrates the funding of the life insurance policy.</a:t>
            </a:r>
          </a:p>
        </p:txBody>
      </p:sp>
      <p:sp>
        <p:nvSpPr>
          <p:cNvPr id="4" name="Slide Number Placeholder 3"/>
          <p:cNvSpPr>
            <a:spLocks noGrp="1"/>
          </p:cNvSpPr>
          <p:nvPr>
            <p:ph type="sldNum" sz="quarter" idx="5"/>
          </p:nvPr>
        </p:nvSpPr>
        <p:spPr/>
        <p:txBody>
          <a:bodyPr/>
          <a:lstStyle/>
          <a:p>
            <a:fld id="{A4775162-2EC9-4C42-9E3A-CD25980E2783}" type="slidenum">
              <a:rPr lang="en-US" smtClean="0"/>
              <a:t>19</a:t>
            </a:fld>
            <a:endParaRPr lang="en-US"/>
          </a:p>
        </p:txBody>
      </p:sp>
    </p:spTree>
    <p:extLst>
      <p:ext uri="{BB962C8B-B14F-4D97-AF65-F5344CB8AC3E}">
        <p14:creationId xmlns:p14="http://schemas.microsoft.com/office/powerpoint/2010/main" val="95968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 addition to speakers notes]</a:t>
            </a:r>
          </a:p>
          <a:p>
            <a:endParaRPr lang="en-US" dirty="0"/>
          </a:p>
          <a:p>
            <a:r>
              <a:rPr lang="en-US" dirty="0"/>
              <a:t>Your clients may find themselves at any number of forks in the road as they make final preparations for retirement. If they’ve followed the LIFT strategy, they will look forward to lowering their effective tax rates in retirement by using their life insurance policy to supplement their retirement.</a:t>
            </a:r>
          </a:p>
          <a:p>
            <a:endParaRPr lang="en-US" dirty="0"/>
          </a:p>
          <a:p>
            <a:r>
              <a:rPr lang="en-US" dirty="0"/>
              <a:t>Perhaps they started earlier in life, and focused funding of their life insurance in order to have the dollars on hand to pay the tax on their retirement asset distribution. In effect, they were pre-paying their retirement taxes, while protecting their family if they died.</a:t>
            </a:r>
          </a:p>
          <a:p>
            <a:endParaRPr lang="en-US" dirty="0"/>
          </a:p>
          <a:p>
            <a:r>
              <a:rPr lang="en-US" dirty="0"/>
              <a:t>But what if they’re in a position where they realize they won’t need their retirement plan money? They can create a </a:t>
            </a:r>
            <a:r>
              <a:rPr lang="en-US" b="1" dirty="0"/>
              <a:t>tax efficient legacy </a:t>
            </a:r>
            <a:r>
              <a:rPr lang="en-US" dirty="0"/>
              <a:t>for their children and/or grandchildren by using those dollars to further fund their life insurance.</a:t>
            </a:r>
          </a:p>
          <a:p>
            <a:endParaRPr lang="en-US" dirty="0"/>
          </a:p>
          <a:p>
            <a:r>
              <a:rPr lang="en-US" dirty="0"/>
              <a:t>&lt;Presenters: the Pre-pay beneficiary taxes is currently in development with an indeterminate finish date. Feel free to mention it, but only to the detail noted on-screen. Refer anyone with additional questions or feedback on this concept should contact the advanced sales team&gt;</a:t>
            </a:r>
          </a:p>
        </p:txBody>
      </p:sp>
      <p:sp>
        <p:nvSpPr>
          <p:cNvPr id="4" name="Slide Number Placeholder 3"/>
          <p:cNvSpPr>
            <a:spLocks noGrp="1"/>
          </p:cNvSpPr>
          <p:nvPr>
            <p:ph type="sldNum" sz="quarter" idx="5"/>
          </p:nvPr>
        </p:nvSpPr>
        <p:spPr/>
        <p:txBody>
          <a:bodyPr/>
          <a:lstStyle/>
          <a:p>
            <a:fld id="{A4775162-2EC9-4C42-9E3A-CD25980E2783}" type="slidenum">
              <a:rPr lang="en-US" smtClean="0"/>
              <a:t>2</a:t>
            </a:fld>
            <a:endParaRPr lang="en-US"/>
          </a:p>
        </p:txBody>
      </p:sp>
    </p:spTree>
    <p:extLst>
      <p:ext uri="{BB962C8B-B14F-4D97-AF65-F5344CB8AC3E}">
        <p14:creationId xmlns:p14="http://schemas.microsoft.com/office/powerpoint/2010/main" val="2565880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have the total taxation of the qualified plan to life insurance strategy.</a:t>
            </a:r>
          </a:p>
        </p:txBody>
      </p:sp>
      <p:sp>
        <p:nvSpPr>
          <p:cNvPr id="4" name="Slide Number Placeholder 3"/>
          <p:cNvSpPr>
            <a:spLocks noGrp="1"/>
          </p:cNvSpPr>
          <p:nvPr>
            <p:ph type="sldNum" sz="quarter" idx="5"/>
          </p:nvPr>
        </p:nvSpPr>
        <p:spPr/>
        <p:txBody>
          <a:bodyPr/>
          <a:lstStyle/>
          <a:p>
            <a:fld id="{A4775162-2EC9-4C42-9E3A-CD25980E2783}" type="slidenum">
              <a:rPr lang="en-US" smtClean="0"/>
              <a:t>20</a:t>
            </a:fld>
            <a:endParaRPr lang="en-US"/>
          </a:p>
        </p:txBody>
      </p:sp>
    </p:spTree>
    <p:extLst>
      <p:ext uri="{BB962C8B-B14F-4D97-AF65-F5344CB8AC3E}">
        <p14:creationId xmlns:p14="http://schemas.microsoft.com/office/powerpoint/2010/main" val="2013801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on page [21], we have a graphic depiction of the estate and income taxes and the transfer to heirs side-by-side between the client’s current situation and the proposed strategy.</a:t>
            </a:r>
          </a:p>
        </p:txBody>
      </p:sp>
      <p:sp>
        <p:nvSpPr>
          <p:cNvPr id="4" name="Slide Number Placeholder 3"/>
          <p:cNvSpPr>
            <a:spLocks noGrp="1"/>
          </p:cNvSpPr>
          <p:nvPr>
            <p:ph type="sldNum" sz="quarter" idx="5"/>
          </p:nvPr>
        </p:nvSpPr>
        <p:spPr/>
        <p:txBody>
          <a:bodyPr/>
          <a:lstStyle/>
          <a:p>
            <a:fld id="{A4775162-2EC9-4C42-9E3A-CD25980E2783}" type="slidenum">
              <a:rPr lang="en-US" smtClean="0"/>
              <a:t>21</a:t>
            </a:fld>
            <a:endParaRPr lang="en-US"/>
          </a:p>
        </p:txBody>
      </p:sp>
    </p:spTree>
    <p:extLst>
      <p:ext uri="{BB962C8B-B14F-4D97-AF65-F5344CB8AC3E}">
        <p14:creationId xmlns:p14="http://schemas.microsoft.com/office/powerpoint/2010/main" val="162042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if you have trouble running these illustrations, need help with them or simply need someone to run one for you that’s what we’re here for. Just go ahead and click that button you see in our illustration system…</a:t>
            </a:r>
          </a:p>
        </p:txBody>
      </p:sp>
      <p:sp>
        <p:nvSpPr>
          <p:cNvPr id="4" name="Slide Number Placeholder 3"/>
          <p:cNvSpPr>
            <a:spLocks noGrp="1"/>
          </p:cNvSpPr>
          <p:nvPr>
            <p:ph type="sldNum" sz="quarter" idx="5"/>
          </p:nvPr>
        </p:nvSpPr>
        <p:spPr/>
        <p:txBody>
          <a:bodyPr/>
          <a:lstStyle/>
          <a:p>
            <a:fld id="{E3FA9775-DD2E-405E-8482-56C173988F71}" type="slidenum">
              <a:rPr lang="en-US" smtClean="0"/>
              <a:t>22</a:t>
            </a:fld>
            <a:endParaRPr lang="en-US"/>
          </a:p>
        </p:txBody>
      </p:sp>
    </p:spTree>
    <p:extLst>
      <p:ext uri="{BB962C8B-B14F-4D97-AF65-F5344CB8AC3E}">
        <p14:creationId xmlns:p14="http://schemas.microsoft.com/office/powerpoint/2010/main" val="4021044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this interface pops up. You can give us a call or send in a request and the case you’re working on will include the case ID.</a:t>
            </a:r>
          </a:p>
        </p:txBody>
      </p:sp>
      <p:sp>
        <p:nvSpPr>
          <p:cNvPr id="4" name="Slide Number Placeholder 3"/>
          <p:cNvSpPr>
            <a:spLocks noGrp="1"/>
          </p:cNvSpPr>
          <p:nvPr>
            <p:ph type="sldNum" sz="quarter" idx="5"/>
          </p:nvPr>
        </p:nvSpPr>
        <p:spPr/>
        <p:txBody>
          <a:bodyPr/>
          <a:lstStyle/>
          <a:p>
            <a:fld id="{E3FA9775-DD2E-405E-8482-56C173988F71}" type="slidenum">
              <a:rPr lang="en-US" smtClean="0"/>
              <a:t>23</a:t>
            </a:fld>
            <a:endParaRPr lang="en-US"/>
          </a:p>
        </p:txBody>
      </p:sp>
    </p:spTree>
    <p:extLst>
      <p:ext uri="{BB962C8B-B14F-4D97-AF65-F5344CB8AC3E}">
        <p14:creationId xmlns:p14="http://schemas.microsoft.com/office/powerpoint/2010/main" val="76443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open it up for questions…</a:t>
            </a:r>
          </a:p>
          <a:p>
            <a:endParaRPr lang="en-US" dirty="0"/>
          </a:p>
          <a:p>
            <a:r>
              <a:rPr lang="en-US" dirty="0"/>
              <a:t>&lt;take questions&gt;</a:t>
            </a:r>
          </a:p>
          <a:p>
            <a:endParaRPr lang="en-US" dirty="0"/>
          </a:p>
          <a:p>
            <a:r>
              <a:rPr lang="en-US" dirty="0"/>
              <a:t>If nobody has any further questions, I have a bunch of disclosures to show you.</a:t>
            </a:r>
          </a:p>
        </p:txBody>
      </p:sp>
      <p:sp>
        <p:nvSpPr>
          <p:cNvPr id="4" name="Slide Number Placeholder 3"/>
          <p:cNvSpPr>
            <a:spLocks noGrp="1"/>
          </p:cNvSpPr>
          <p:nvPr>
            <p:ph type="sldNum" sz="quarter" idx="5"/>
          </p:nvPr>
        </p:nvSpPr>
        <p:spPr/>
        <p:txBody>
          <a:bodyPr/>
          <a:lstStyle/>
          <a:p>
            <a:fld id="{E3FA9775-DD2E-405E-8482-56C173988F71}" type="slidenum">
              <a:rPr lang="en-US" smtClean="0"/>
              <a:t>24</a:t>
            </a:fld>
            <a:endParaRPr lang="en-US"/>
          </a:p>
        </p:txBody>
      </p:sp>
    </p:spTree>
    <p:extLst>
      <p:ext uri="{BB962C8B-B14F-4D97-AF65-F5344CB8AC3E}">
        <p14:creationId xmlns:p14="http://schemas.microsoft.com/office/powerpoint/2010/main" val="53966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Whether your clients are in the accumulation, retirement or estate maximization phase of life, the right mix of financial tools can help minimize their taxes and maximize their assets. With Life Insurance as a Financial Tool (LIFT), you can illustrate why a successful financial strategy includes many tools — including permanent life insurance.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tool can solve every problem. Our comprehensive “Life Insurance as a Financial Tool” or “LIFT” campaign, positions you to show clients why they should consider a variety of tools for their retirement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of these financial tools is permanent, cash value life insurance. LIFT helps you demonstrate how life insurance is a key financial tool that can: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Help your clients protect their families and assets during their working years.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Become a source of supplemental funds during retirement that can help clients: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Transfer their financial legacy to their family</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173336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Qualified plans are a good way to accumulate money for retirement — but not so efficient for transferring that wealth.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If your clients don’t need the money, why not use those required distributions to fund a life insurance policy — and create a tax-efficient legacy for their loved ones?</a:t>
            </a:r>
          </a:p>
          <a:p>
            <a:endParaRPr lang="en-US" b="0" dirty="0"/>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346858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clients have spent years building up their retirement funds. Their goal was to accumulate these assets as tax-efficiently as possible, perhaps with qualified plans like 401(k)s.</a:t>
            </a:r>
          </a:p>
          <a:p>
            <a:endParaRPr lang="en-US" dirty="0"/>
          </a:p>
          <a:p>
            <a:r>
              <a:rPr lang="en-US" dirty="0"/>
              <a:t>Now, as they near or are in retirement, they realize they don’t need the money, and they’d like these assets to provide a legacy to their children or grandchildren. While tax-efficient for retirement savings, qualified plans are not so efficient for passing to the next generation.</a:t>
            </a:r>
          </a:p>
          <a:p>
            <a:endParaRPr lang="en-US" dirty="0"/>
          </a:p>
          <a:p>
            <a:r>
              <a:rPr lang="en-US" b="1" dirty="0"/>
              <a:t>Solution: Create a tax-efficient legacy</a:t>
            </a:r>
          </a:p>
          <a:p>
            <a:r>
              <a:rPr lang="en-US" dirty="0"/>
              <a:t>If they don’t need the money, they can use the required distributions of their qualified plan to fund a life insurance policy. This can create a more tax-efficient legacy for their heirs — and can make good sense, especially if any of these situations apply:</a:t>
            </a:r>
          </a:p>
          <a:p>
            <a:r>
              <a:rPr lang="en-US" dirty="0"/>
              <a:t>They need a life insurance death benefit to pay estate taxes when they* die</a:t>
            </a:r>
          </a:p>
          <a:p>
            <a:r>
              <a:rPr lang="en-US" dirty="0"/>
              <a:t>Their children are in a higher tax bracket than they are</a:t>
            </a:r>
          </a:p>
          <a:p>
            <a:r>
              <a:rPr lang="en-US" dirty="0"/>
              <a:t>They have multiple sources of income and assets with varying tax implications</a:t>
            </a:r>
          </a:p>
          <a:p>
            <a:r>
              <a:rPr lang="en-US" dirty="0"/>
              <a:t>They don’t need all of their qualified plan assets for living expenses</a:t>
            </a:r>
          </a:p>
          <a:p>
            <a:endParaRPr lang="en-US" dirty="0"/>
          </a:p>
          <a:p>
            <a:r>
              <a:rPr lang="en-US" dirty="0"/>
              <a:t>*If owner and insured are different, the death benefit will be paid upon death of the insured.</a:t>
            </a:r>
          </a:p>
        </p:txBody>
      </p:sp>
      <p:sp>
        <p:nvSpPr>
          <p:cNvPr id="4" name="Slide Number Placeholder 3"/>
          <p:cNvSpPr>
            <a:spLocks noGrp="1"/>
          </p:cNvSpPr>
          <p:nvPr>
            <p:ph type="sldNum" sz="quarter" idx="5"/>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121503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6</a:t>
            </a:fld>
            <a:endParaRPr lang="en-US"/>
          </a:p>
        </p:txBody>
      </p:sp>
    </p:spTree>
    <p:extLst>
      <p:ext uri="{BB962C8B-B14F-4D97-AF65-F5344CB8AC3E}">
        <p14:creationId xmlns:p14="http://schemas.microsoft.com/office/powerpoint/2010/main" val="141345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We’ve developed a few marketing materials to help pitch this concept to clients. </a:t>
            </a:r>
          </a:p>
          <a:p>
            <a:endParaRPr lang="en-US" dirty="0"/>
          </a:p>
          <a:p>
            <a:r>
              <a:rPr lang="en-US" dirty="0"/>
              <a:t>First is a client brochure called Tax Efficient Legacy. Form number F74093-54; available now.</a:t>
            </a:r>
          </a:p>
          <a:p>
            <a:endParaRPr lang="en-US" dirty="0"/>
          </a:p>
          <a:p>
            <a:r>
              <a:rPr lang="en-US" dirty="0"/>
              <a:t>If you’re working with clients primarily through remote meetings and webinars, we’ve created a client-facing PowerPoint of the exact same content. It’s essentially a PowerPoint recreation of the brochure itself. All copy is the same and presented on-screen.</a:t>
            </a:r>
          </a:p>
          <a:p>
            <a:endParaRPr lang="en-US" dirty="0"/>
          </a:p>
          <a:p>
            <a:r>
              <a:rPr lang="en-US" dirty="0"/>
              <a:t>We also just launched an illustration sales presentation that can help you land the concept with clients with numbers specific to their situation. It uses the brochure as the front-end content for this illustration, then demonstrates the results of a set of assumptions on the client’s qualified plan, a generic investment and a life insurance policy.</a:t>
            </a:r>
          </a:p>
        </p:txBody>
      </p:sp>
      <p:sp>
        <p:nvSpPr>
          <p:cNvPr id="4" name="Slide Number Placeholder 3"/>
          <p:cNvSpPr>
            <a:spLocks noGrp="1"/>
          </p:cNvSpPr>
          <p:nvPr>
            <p:ph type="sldNum" sz="quarter" idx="10"/>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393461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order to show your client this concept, we can use our tax efficient legacy illustration presentation, available in our illustration system on your </a:t>
            </a:r>
            <a:r>
              <a:rPr lang="en-US" dirty="0" smtClean="0"/>
              <a:t>professional </a:t>
            </a:r>
            <a:r>
              <a:rPr lang="en-US" dirty="0"/>
              <a:t>web site.</a:t>
            </a:r>
          </a:p>
          <a:p>
            <a:r>
              <a:rPr lang="en-US" dirty="0" smtClean="0"/>
              <a:t>Fortress Brokerage Solutions </a:t>
            </a:r>
            <a:endParaRPr lang="en-US" dirty="0"/>
          </a:p>
          <a:p>
            <a:r>
              <a:rPr lang="en-US" dirty="0"/>
              <a:t>Go to the on-screen link and log in…</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8</a:t>
            </a:fld>
            <a:endParaRPr lang="en-US"/>
          </a:p>
        </p:txBody>
      </p:sp>
    </p:spTree>
    <p:extLst>
      <p:ext uri="{BB962C8B-B14F-4D97-AF65-F5344CB8AC3E}">
        <p14:creationId xmlns:p14="http://schemas.microsoft.com/office/powerpoint/2010/main" val="268451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you’ll find our illustration system near the top of the page, shown circled here in the “Tool links” section.</a:t>
            </a:r>
          </a:p>
          <a:p>
            <a:endParaRPr lang="en-US" dirty="0"/>
          </a:p>
          <a:p>
            <a:r>
              <a:rPr lang="en-US" dirty="0"/>
              <a:t>&lt;note to presenter: the location of this link on the page may differ depending on distribution channel. This view shows IDG general user.&gt;</a:t>
            </a:r>
          </a:p>
        </p:txBody>
      </p:sp>
      <p:sp>
        <p:nvSpPr>
          <p:cNvPr id="4" name="Slide Number Placeholder 3"/>
          <p:cNvSpPr>
            <a:spLocks noGrp="1"/>
          </p:cNvSpPr>
          <p:nvPr>
            <p:ph type="sldNum" sz="quarter" idx="5"/>
          </p:nvPr>
        </p:nvSpPr>
        <p:spPr/>
        <p:txBody>
          <a:bodyPr/>
          <a:lstStyle/>
          <a:p>
            <a:fld id="{E3FA9775-DD2E-405E-8482-56C173988F71}" type="slidenum">
              <a:rPr lang="en-US" smtClean="0"/>
              <a:t>9</a:t>
            </a:fld>
            <a:endParaRPr lang="en-US"/>
          </a:p>
        </p:txBody>
      </p:sp>
    </p:spTree>
    <p:extLst>
      <p:ext uri="{BB962C8B-B14F-4D97-AF65-F5344CB8AC3E}">
        <p14:creationId xmlns:p14="http://schemas.microsoft.com/office/powerpoint/2010/main" val="3056802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99616"/>
            <a:ext cx="601375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1" y="2560320"/>
            <a:ext cx="5087387" cy="576072"/>
          </a:xfrm>
        </p:spPr>
        <p:txBody>
          <a:bodyPr>
            <a:noAutofit/>
          </a:bodyPr>
          <a:lstStyle>
            <a:lvl1pPr marL="0" indent="0" algn="l">
              <a:lnSpc>
                <a:spcPts val="2200"/>
              </a:lnSpc>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Kicker 20pt Arial </a:t>
            </a:r>
          </a:p>
        </p:txBody>
      </p:sp>
      <p:sp>
        <p:nvSpPr>
          <p:cNvPr id="8" name="Content Placeholder 7"/>
          <p:cNvSpPr>
            <a:spLocks noGrp="1"/>
          </p:cNvSpPr>
          <p:nvPr>
            <p:ph sz="quarter" idx="10" hasCustomPrompt="1"/>
          </p:nvPr>
        </p:nvSpPr>
        <p:spPr>
          <a:xfrm>
            <a:off x="914047" y="3758184"/>
            <a:ext cx="5088204" cy="219456"/>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049" y="3986784"/>
            <a:ext cx="5088203" cy="219456"/>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14049" y="4279392"/>
            <a:ext cx="5087739"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14049" y="4498848"/>
            <a:ext cx="5087739"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14049" y="4782312"/>
            <a:ext cx="5087739" cy="219456"/>
          </a:xfrm>
        </p:spPr>
        <p:txBody>
          <a:bodyPr>
            <a:noAutofit/>
          </a:bodyPr>
          <a:lstStyle>
            <a:lvl1pPr marL="0" indent="0">
              <a:lnSpc>
                <a:spcPts val="1600"/>
              </a:lnSpc>
              <a:buFontTx/>
              <a:buNone/>
              <a:defRPr sz="1400" b="1">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14049" y="5010912"/>
            <a:ext cx="5087739" cy="219456"/>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852" y="784513"/>
            <a:ext cx="5276046" cy="5276046"/>
          </a:xfrm>
          <a:prstGeom prst="rect">
            <a:avLst/>
          </a:prstGeom>
        </p:spPr>
      </p:pic>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69" y="401934"/>
            <a:ext cx="521610" cy="521610"/>
          </a:xfrm>
          <a:prstGeom prst="rect">
            <a:avLst/>
          </a:prstGeom>
        </p:spPr>
      </p:pic>
    </p:spTree>
    <p:extLst>
      <p:ext uri="{BB962C8B-B14F-4D97-AF65-F5344CB8AC3E}">
        <p14:creationId xmlns:p14="http://schemas.microsoft.com/office/powerpoint/2010/main" val="4129827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64071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8750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731264" y="1920240"/>
            <a:ext cx="8814816"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690201" y="1680199"/>
            <a:ext cx="745067" cy="1548501"/>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object 4"/>
          <p:cNvSpPr txBox="1"/>
          <p:nvPr/>
        </p:nvSpPr>
        <p:spPr>
          <a:xfrm>
            <a:off x="10551588" y="1629400"/>
            <a:ext cx="753533" cy="1548501"/>
          </a:xfrm>
          <a:prstGeom prst="rect">
            <a:avLst/>
          </a:prstGeom>
        </p:spPr>
        <p:txBody>
          <a:bodyPr vert="horz" wrap="square" lIns="0" tIns="12700" rIns="0" bIns="0" rtlCol="0">
            <a:spAutoFit/>
          </a:bodyPr>
          <a:lstStyle/>
          <a:p>
            <a:pPr marL="12700">
              <a:lnSpc>
                <a:spcPct val="100000"/>
              </a:lnSpc>
              <a:spcBef>
                <a:spcPts val="100"/>
              </a:spcBef>
            </a:pP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718736" y="5694368"/>
            <a:ext cx="6639093" cy="365125"/>
          </a:xfrm>
        </p:spPr>
        <p:txBody>
          <a:bodyPr>
            <a:noAutofit/>
          </a:bodyPr>
          <a:lstStyle>
            <a:lvl1pPr marL="0" indent="0">
              <a:buNone/>
              <a:defRPr sz="2000" baseline="0">
                <a:solidFill>
                  <a:schemeClr val="tx2"/>
                </a:solidFill>
              </a:defRPr>
            </a:lvl1pPr>
            <a:lvl2pPr marL="233351" indent="0">
              <a:buNone/>
              <a:defRPr sz="1600"/>
            </a:lvl2pPr>
            <a:lvl3pPr marL="465115" indent="0">
              <a:buNone/>
              <a:defRPr sz="1600"/>
            </a:lvl3pPr>
            <a:lvl4pPr marL="1371532" indent="0">
              <a:buNone/>
              <a:defRPr sz="1600"/>
            </a:lvl4pPr>
            <a:lvl5pPr marL="1828709" indent="0">
              <a:buNone/>
              <a:defRPr sz="1600"/>
            </a:lvl5pPr>
          </a:lstStyle>
          <a:p>
            <a:pPr lvl="0"/>
            <a:r>
              <a:rPr lang="en-US" dirty="0"/>
              <a:t>FIRSTNAME LASTNAME</a:t>
            </a:r>
          </a:p>
        </p:txBody>
      </p:sp>
    </p:spTree>
    <p:extLst>
      <p:ext uri="{BB962C8B-B14F-4D97-AF65-F5344CB8AC3E}">
        <p14:creationId xmlns:p14="http://schemas.microsoft.com/office/powerpoint/2010/main" val="68916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7998810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468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58118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54078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31127"/>
            <a:ext cx="5080000" cy="3305958"/>
          </a:xfrm>
        </p:spPr>
        <p:txBody>
          <a:bodyPr>
            <a:noAutofit/>
          </a:bodyPr>
          <a:lstStyle>
            <a:lvl1pPr marL="0" indent="0">
              <a:lnSpc>
                <a:spcPts val="2200"/>
              </a:lnSpc>
              <a:buFontTx/>
              <a:buNone/>
              <a:defRPr sz="20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69895" y="3131127"/>
            <a:ext cx="5107708" cy="3305958"/>
          </a:xfrm>
        </p:spPr>
        <p:txBody>
          <a:bodyPr>
            <a:noAutofit/>
          </a:bodyPr>
          <a:lstStyle>
            <a:lvl1pPr marL="0" indent="0">
              <a:lnSpc>
                <a:spcPts val="2200"/>
              </a:lnSpc>
              <a:buFontTx/>
              <a:buNone/>
              <a:defRPr sz="20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161218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smtClean="0"/>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8" name="object 3">
            <a:extLst>
              <a:ext uri="{FF2B5EF4-FFF2-40B4-BE49-F238E27FC236}">
                <a16:creationId xmlns:a16="http://schemas.microsoft.com/office/drawing/2014/main" id="{522244F8-DEE6-48D1-B3C1-8E193507BF2D}"/>
              </a:ext>
            </a:extLst>
          </p:cNvPr>
          <p:cNvSpPr/>
          <p:nvPr userDrawn="1"/>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60575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smtClean="0"/>
              <a:t>Click icon to add chart</a:t>
            </a:r>
            <a:endParaRPr lang="en-US" dirty="0"/>
          </a:p>
        </p:txBody>
      </p:sp>
      <p:sp>
        <p:nvSpPr>
          <p:cNvPr id="6" name="Content Placeholder 2"/>
          <p:cNvSpPr>
            <a:spLocks noGrp="1"/>
          </p:cNvSpPr>
          <p:nvPr>
            <p:ph idx="1" hasCustomPrompt="1"/>
          </p:nvPr>
        </p:nvSpPr>
        <p:spPr>
          <a:xfrm>
            <a:off x="914400" y="2487168"/>
            <a:ext cx="50800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722523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90016" y="2487169"/>
            <a:ext cx="10387584" cy="941832"/>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9144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3"/>
          <p:cNvSpPr>
            <a:spLocks noGrp="1"/>
          </p:cNvSpPr>
          <p:nvPr>
            <p:ph sz="half" idx="10" hasCustomPrompt="1"/>
          </p:nvPr>
        </p:nvSpPr>
        <p:spPr>
          <a:xfrm>
            <a:off x="43688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740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57561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2" y="1499616"/>
            <a:ext cx="4920343"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0" y="2560320"/>
            <a:ext cx="4920341" cy="576072"/>
          </a:xfrm>
        </p:spPr>
        <p:txBody>
          <a:bodyPr>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Kicker 20pt Arial </a:t>
            </a:r>
          </a:p>
          <a:p>
            <a:r>
              <a:rPr lang="en-US" dirty="0"/>
              <a:t/>
            </a:r>
            <a:br>
              <a:rPr lang="en-US" dirty="0"/>
            </a:br>
            <a:endParaRPr lang="en-US" dirty="0"/>
          </a:p>
        </p:txBody>
      </p:sp>
      <p:sp>
        <p:nvSpPr>
          <p:cNvPr id="8" name="Content Placeholder 7"/>
          <p:cNvSpPr>
            <a:spLocks noGrp="1"/>
          </p:cNvSpPr>
          <p:nvPr>
            <p:ph sz="quarter" idx="10" hasCustomPrompt="1"/>
          </p:nvPr>
        </p:nvSpPr>
        <p:spPr>
          <a:xfrm>
            <a:off x="922458" y="3758184"/>
            <a:ext cx="4912735" cy="228600"/>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22456" y="3986784"/>
            <a:ext cx="4912733" cy="228600"/>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22456" y="4279392"/>
            <a:ext cx="4912285"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22456" y="4498848"/>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22456" y="4782312"/>
            <a:ext cx="4912285" cy="228600"/>
          </a:xfrm>
        </p:spPr>
        <p:txBody>
          <a:bodyPr>
            <a:noAutofit/>
          </a:bodyPr>
          <a:lstStyle>
            <a:lvl1pPr marL="0" indent="0">
              <a:lnSpc>
                <a:spcPts val="1600"/>
              </a:lnSpc>
              <a:buFontTx/>
              <a:buNone/>
              <a:defRPr sz="1400" b="1" baseline="0">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22456" y="5010912"/>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56960" y="0"/>
            <a:ext cx="6035040" cy="6858000"/>
          </a:xfrm>
          <a:solidFill>
            <a:schemeClr val="bg1">
              <a:lumMod val="95000"/>
            </a:schemeClr>
          </a:solidFill>
        </p:spPr>
        <p:txBody>
          <a:bodyPr anchor="ctr">
            <a:normAutofit/>
          </a:bodyPr>
          <a:lstStyle>
            <a:lvl1pPr marL="0" indent="0">
              <a:buFontTx/>
              <a:buNone/>
              <a:defRPr sz="1200"/>
            </a:lvl1pPr>
          </a:lstStyle>
          <a:p>
            <a:r>
              <a:rPr lang="en-US" smtClean="0"/>
              <a:t>Click icon to add picture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153" y="456802"/>
            <a:ext cx="378247" cy="378247"/>
          </a:xfrm>
          <a:prstGeom prst="rect">
            <a:avLst/>
          </a:prstGeom>
        </p:spPr>
      </p:pic>
    </p:spTree>
    <p:extLst>
      <p:ext uri="{BB962C8B-B14F-4D97-AF65-F5344CB8AC3E}">
        <p14:creationId xmlns:p14="http://schemas.microsoft.com/office/powerpoint/2010/main" val="1526403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914400" y="2487173"/>
            <a:ext cx="3352800" cy="1133855"/>
          </a:xfrm>
        </p:spPr>
        <p:txBody>
          <a:bodyPr>
            <a:normAutofit/>
          </a:bodyPr>
          <a:lstStyle>
            <a:lvl1pPr marL="0" indent="0" algn="l">
              <a:lnSpc>
                <a:spcPts val="12000"/>
              </a:lnSpc>
              <a:spcBef>
                <a:spcPts val="0"/>
              </a:spcBef>
              <a:buFontTx/>
              <a:buNone/>
              <a:defRPr sz="12000" b="1" baseline="0"/>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1</a:t>
            </a:r>
          </a:p>
        </p:txBody>
      </p:sp>
      <p:sp>
        <p:nvSpPr>
          <p:cNvPr id="4" name="Content Placeholder 3"/>
          <p:cNvSpPr>
            <a:spLocks noGrp="1"/>
          </p:cNvSpPr>
          <p:nvPr>
            <p:ph sz="half" idx="2" hasCustomPrompt="1"/>
          </p:nvPr>
        </p:nvSpPr>
        <p:spPr>
          <a:xfrm>
            <a:off x="9144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2"/>
          <p:cNvSpPr>
            <a:spLocks noGrp="1"/>
          </p:cNvSpPr>
          <p:nvPr>
            <p:ph sz="half" idx="10" hasCustomPrompt="1"/>
          </p:nvPr>
        </p:nvSpPr>
        <p:spPr>
          <a:xfrm>
            <a:off x="4368800" y="2487173"/>
            <a:ext cx="34036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2</a:t>
            </a:r>
          </a:p>
        </p:txBody>
      </p:sp>
      <p:sp>
        <p:nvSpPr>
          <p:cNvPr id="7" name="Content Placeholder 2"/>
          <p:cNvSpPr>
            <a:spLocks noGrp="1"/>
          </p:cNvSpPr>
          <p:nvPr>
            <p:ph sz="half" idx="11" hasCustomPrompt="1"/>
          </p:nvPr>
        </p:nvSpPr>
        <p:spPr>
          <a:xfrm>
            <a:off x="7874000" y="2487173"/>
            <a:ext cx="34036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3</a:t>
            </a:r>
          </a:p>
        </p:txBody>
      </p:sp>
      <p:sp>
        <p:nvSpPr>
          <p:cNvPr id="9" name="Content Placeholder 3"/>
          <p:cNvSpPr>
            <a:spLocks noGrp="1"/>
          </p:cNvSpPr>
          <p:nvPr>
            <p:ph sz="half" idx="12" hasCustomPrompt="1"/>
          </p:nvPr>
        </p:nvSpPr>
        <p:spPr>
          <a:xfrm>
            <a:off x="43688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74000" y="3730757"/>
            <a:ext cx="34036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243346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914400" y="2487172"/>
            <a:ext cx="5080000" cy="4142231"/>
          </a:xfrm>
        </p:spPr>
        <p:txBody>
          <a:bodyPr>
            <a:noAutofit/>
          </a:bodyPr>
          <a:lstStyle>
            <a:lvl1pPr marL="0" indent="0">
              <a:lnSpc>
                <a:spcPts val="2200"/>
              </a:lnSpc>
              <a:buFontTx/>
              <a:buNone/>
              <a:defRPr sz="20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smtClean="0"/>
              <a:t>Click icon to add picture</a:t>
            </a:r>
            <a:endParaRPr lang="en-US"/>
          </a:p>
        </p:txBody>
      </p:sp>
    </p:spTree>
    <p:extLst>
      <p:ext uri="{BB962C8B-B14F-4D97-AF65-F5344CB8AC3E}">
        <p14:creationId xmlns:p14="http://schemas.microsoft.com/office/powerpoint/2010/main" val="3921824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smtClean="0"/>
              <a:t>Click icon to add picture</a:t>
            </a:r>
            <a:endParaRPr lang="en-US"/>
          </a:p>
        </p:txBody>
      </p:sp>
      <p:sp>
        <p:nvSpPr>
          <p:cNvPr id="8" name="Content Placeholder 2"/>
          <p:cNvSpPr>
            <a:spLocks noGrp="1"/>
          </p:cNvSpPr>
          <p:nvPr>
            <p:ph idx="1" hasCustomPrompt="1"/>
          </p:nvPr>
        </p:nvSpPr>
        <p:spPr>
          <a:xfrm>
            <a:off x="914400" y="2487168"/>
            <a:ext cx="5080000" cy="410413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416103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218767" y="1408176"/>
            <a:ext cx="5588000" cy="1942416"/>
          </a:xfrm>
          <a:solidFill>
            <a:schemeClr val="accent1"/>
          </a:solidFill>
        </p:spPr>
        <p:txBody>
          <a:bodyPr anchor="ctr">
            <a:normAutofit/>
          </a:bodyPr>
          <a:lstStyle>
            <a:lvl1pPr marL="0" indent="0">
              <a:buFontTx/>
              <a:buNone/>
              <a:defRPr sz="12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6218767"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6218767" y="4574208"/>
            <a:ext cx="2997200" cy="2017092"/>
          </a:xfrm>
          <a:solidFill>
            <a:srgbClr val="BD8E2D"/>
          </a:solidFill>
        </p:spPr>
        <p:txBody>
          <a:bodyPr anchor="ctr">
            <a:normAutofit/>
          </a:bodyPr>
          <a:lstStyle>
            <a:lvl1pPr marL="0" indent="0">
              <a:buFontTx/>
              <a:buNone/>
              <a:defRPr sz="1200"/>
            </a:lvl1pPr>
          </a:lstStyle>
          <a:p>
            <a:r>
              <a:rPr lang="en-US" smtClean="0"/>
              <a:t>Click icon to add picture</a:t>
            </a:r>
            <a:endParaRPr lang="en-US"/>
          </a:p>
        </p:txBody>
      </p:sp>
      <p:sp>
        <p:nvSpPr>
          <p:cNvPr id="16" name="Picture Placeholder 15"/>
          <p:cNvSpPr>
            <a:spLocks noGrp="1"/>
          </p:cNvSpPr>
          <p:nvPr>
            <p:ph type="pic" sz="quarter" idx="13"/>
          </p:nvPr>
        </p:nvSpPr>
        <p:spPr>
          <a:xfrm>
            <a:off x="9317570" y="3429000"/>
            <a:ext cx="2489199" cy="3162300"/>
          </a:xfrm>
          <a:solidFill>
            <a:schemeClr val="bg2"/>
          </a:solidFill>
        </p:spPr>
        <p:txBody>
          <a:bodyPr anchor="ctr">
            <a:normAutofit/>
          </a:bodyPr>
          <a:lstStyle>
            <a:lvl1pPr marL="0" indent="0">
              <a:buFontTx/>
              <a:buNone/>
              <a:defRPr sz="1200"/>
            </a:lvl1pPr>
          </a:lstStyle>
          <a:p>
            <a:r>
              <a:rPr lang="en-US" smtClean="0"/>
              <a:t>Click icon to add picture</a:t>
            </a:r>
            <a:endParaRPr lang="en-US" dirty="0"/>
          </a:p>
        </p:txBody>
      </p:sp>
      <p:sp>
        <p:nvSpPr>
          <p:cNvPr id="2" name="Title 1"/>
          <p:cNvSpPr>
            <a:spLocks noGrp="1"/>
          </p:cNvSpPr>
          <p:nvPr>
            <p:ph type="title" hasCustomPrompt="1"/>
          </p:nvPr>
        </p:nvSpPr>
        <p:spPr>
          <a:xfrm>
            <a:off x="928915" y="1408176"/>
            <a:ext cx="4368800" cy="780288"/>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928915"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91408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08176"/>
            <a:ext cx="4368800" cy="780288"/>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10" name="Picture Placeholder 9"/>
          <p:cNvSpPr>
            <a:spLocks noGrp="1"/>
          </p:cNvSpPr>
          <p:nvPr>
            <p:ph type="pic" sz="quarter" idx="10"/>
          </p:nvPr>
        </p:nvSpPr>
        <p:spPr>
          <a:xfrm>
            <a:off x="406400" y="1408176"/>
            <a:ext cx="5588000" cy="1942416"/>
          </a:xfrm>
          <a:solidFill>
            <a:schemeClr val="accent1"/>
          </a:solidFill>
        </p:spPr>
        <p:txBody>
          <a:bodyPr anchor="ctr">
            <a:normAutofit/>
          </a:bodyPr>
          <a:lstStyle>
            <a:lvl1pPr marL="0" indent="0">
              <a:buFontTx/>
              <a:buNone/>
              <a:defRPr sz="12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406400"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406400" y="4574208"/>
            <a:ext cx="2997200" cy="2017092"/>
          </a:xfrm>
          <a:solidFill>
            <a:srgbClr val="BD8E2D"/>
          </a:solidFill>
        </p:spPr>
        <p:txBody>
          <a:bodyPr anchor="ctr">
            <a:normAutofit/>
          </a:bodyPr>
          <a:lstStyle>
            <a:lvl1pPr marL="0" indent="0">
              <a:buFontTx/>
              <a:buNone/>
              <a:defRPr sz="1200"/>
            </a:lvl1pPr>
          </a:lstStyle>
          <a:p>
            <a:r>
              <a:rPr lang="en-US" smtClean="0"/>
              <a:t>Click icon to add picture</a:t>
            </a:r>
            <a:endParaRPr lang="en-US"/>
          </a:p>
        </p:txBody>
      </p:sp>
      <p:sp>
        <p:nvSpPr>
          <p:cNvPr id="16" name="Picture Placeholder 15"/>
          <p:cNvSpPr>
            <a:spLocks noGrp="1"/>
          </p:cNvSpPr>
          <p:nvPr>
            <p:ph type="pic" sz="quarter" idx="13"/>
          </p:nvPr>
        </p:nvSpPr>
        <p:spPr>
          <a:xfrm>
            <a:off x="3505203" y="3429000"/>
            <a:ext cx="2489199" cy="3162300"/>
          </a:xfrm>
          <a:solidFill>
            <a:schemeClr val="bg2"/>
          </a:solidFill>
        </p:spPr>
        <p:txBody>
          <a:bodyPr anchor="ctr">
            <a:normAutofit/>
          </a:bodyPr>
          <a:lstStyle>
            <a:lvl1pPr marL="0" indent="0">
              <a:buFontTx/>
              <a:buNone/>
              <a:defRPr sz="1200"/>
            </a:lvl1pPr>
          </a:lstStyle>
          <a:p>
            <a:r>
              <a:rPr lang="en-US" smtClean="0"/>
              <a:t>Click icon to add picture</a:t>
            </a:r>
            <a:endParaRPr lang="en-US" dirty="0"/>
          </a:p>
        </p:txBody>
      </p:sp>
    </p:spTree>
    <p:extLst>
      <p:ext uri="{BB962C8B-B14F-4D97-AF65-F5344CB8AC3E}">
        <p14:creationId xmlns:p14="http://schemas.microsoft.com/office/powerpoint/2010/main" val="20895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30240" cy="2514600"/>
          </a:xfrm>
        </p:spPr>
        <p:txBody>
          <a:bodyPr anchor="ctr">
            <a:normAutofit/>
          </a:bodyPr>
          <a:lstStyle>
            <a:lvl1pPr marL="0" indent="0">
              <a:buFontTx/>
              <a:buNone/>
              <a:defRPr sz="1200"/>
            </a:lvl1pPr>
          </a:lstStyle>
          <a:p>
            <a:r>
              <a:rPr lang="en-US" smtClean="0"/>
              <a:t>Click icon to add chart</a:t>
            </a:r>
            <a:endParaRPr lang="en-US"/>
          </a:p>
        </p:txBody>
      </p:sp>
      <p:sp>
        <p:nvSpPr>
          <p:cNvPr id="11" name="Chart Placeholder 4"/>
          <p:cNvSpPr>
            <a:spLocks noGrp="1"/>
          </p:cNvSpPr>
          <p:nvPr>
            <p:ph type="chart" sz="quarter" idx="11"/>
          </p:nvPr>
        </p:nvSpPr>
        <p:spPr>
          <a:xfrm>
            <a:off x="6156960" y="3913632"/>
            <a:ext cx="5730240" cy="2514600"/>
          </a:xfrm>
        </p:spPr>
        <p:txBody>
          <a:bodyPr anchor="ctr">
            <a:normAutofit/>
          </a:bodyPr>
          <a:lstStyle>
            <a:lvl1pPr marL="0" indent="0">
              <a:buFontTx/>
              <a:buNone/>
              <a:defRPr sz="1200"/>
            </a:lvl1pPr>
          </a:lstStyle>
          <a:p>
            <a:r>
              <a:rPr lang="en-US" smtClean="0"/>
              <a:t>Click icon to add chart</a:t>
            </a:r>
            <a:endParaRPr lang="en-US"/>
          </a:p>
        </p:txBody>
      </p:sp>
    </p:spTree>
    <p:extLst>
      <p:ext uri="{BB962C8B-B14F-4D97-AF65-F5344CB8AC3E}">
        <p14:creationId xmlns:p14="http://schemas.microsoft.com/office/powerpoint/2010/main" val="29640468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41600" y="2487168"/>
            <a:ext cx="3352800" cy="4104132"/>
          </a:xfrm>
        </p:spPr>
        <p:txBody>
          <a:bodyPr anchor="t" anchorCtr="0">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914354" rtl="0" eaLnBrk="1" fontAlgn="auto" latinLnBrk="0" hangingPunct="1">
              <a:lnSpc>
                <a:spcPts val="2200"/>
              </a:lnSpc>
              <a:spcBef>
                <a:spcPts val="100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914400" y="2487168"/>
            <a:ext cx="1609344" cy="1060704"/>
          </a:xfrm>
        </p:spPr>
        <p:txBody>
          <a:bodyPr anchor="ctr">
            <a:normAutofit/>
          </a:bodyPr>
          <a:lstStyle>
            <a:lvl1pPr marL="0" indent="0">
              <a:lnSpc>
                <a:spcPts val="1400"/>
              </a:lnSpc>
              <a:buFontTx/>
              <a:buNone/>
              <a:defRPr sz="1200"/>
            </a:lvl1pPr>
          </a:lstStyle>
          <a:p>
            <a:r>
              <a:rPr lang="en-US" smtClean="0"/>
              <a:t>Click icon to add picture</a:t>
            </a:r>
            <a:endParaRPr lang="en-US" dirty="0"/>
          </a:p>
        </p:txBody>
      </p:sp>
      <p:sp>
        <p:nvSpPr>
          <p:cNvPr id="9" name="Picture Placeholder 5"/>
          <p:cNvSpPr>
            <a:spLocks noGrp="1"/>
          </p:cNvSpPr>
          <p:nvPr>
            <p:ph type="pic" sz="quarter" idx="11"/>
          </p:nvPr>
        </p:nvSpPr>
        <p:spPr>
          <a:xfrm>
            <a:off x="914400" y="3907392"/>
            <a:ext cx="1609344" cy="1060704"/>
          </a:xfrm>
        </p:spPr>
        <p:txBody>
          <a:bodyPr anchor="ctr">
            <a:normAutofit/>
          </a:bodyPr>
          <a:lstStyle>
            <a:lvl1pPr marL="0" indent="0">
              <a:lnSpc>
                <a:spcPts val="1400"/>
              </a:lnSpc>
              <a:buFontTx/>
              <a:buNone/>
              <a:defRPr sz="1200"/>
            </a:lvl1pPr>
          </a:lstStyle>
          <a:p>
            <a:r>
              <a:rPr lang="en-US" smtClean="0"/>
              <a:t>Click icon to add picture</a:t>
            </a:r>
            <a:endParaRPr lang="en-US" dirty="0"/>
          </a:p>
        </p:txBody>
      </p:sp>
      <p:sp>
        <p:nvSpPr>
          <p:cNvPr id="10" name="Picture Placeholder 9"/>
          <p:cNvSpPr>
            <a:spLocks noGrp="1"/>
          </p:cNvSpPr>
          <p:nvPr>
            <p:ph type="pic" sz="quarter" idx="12"/>
          </p:nvPr>
        </p:nvSpPr>
        <p:spPr>
          <a:xfrm>
            <a:off x="6146800" y="1422400"/>
            <a:ext cx="5740400" cy="5168900"/>
          </a:xfrm>
        </p:spPr>
        <p:txBody>
          <a:bodyPr anchor="ctr">
            <a:normAutofit/>
          </a:bodyPr>
          <a:lstStyle>
            <a:lvl1pPr marL="0" indent="0">
              <a:buFontTx/>
              <a:buNone/>
              <a:defRPr sz="1200"/>
            </a:lvl1pPr>
          </a:lstStyle>
          <a:p>
            <a:r>
              <a:rPr lang="en-US" smtClean="0"/>
              <a:t>Click icon to add picture</a:t>
            </a:r>
            <a:endParaRPr lang="en-US"/>
          </a:p>
        </p:txBody>
      </p:sp>
    </p:spTree>
    <p:extLst>
      <p:ext uri="{BB962C8B-B14F-4D97-AF65-F5344CB8AC3E}">
        <p14:creationId xmlns:p14="http://schemas.microsoft.com/office/powerpoint/2010/main" val="3341155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4"/>
            <a:ext cx="10363200" cy="941531"/>
          </a:xfrm>
        </p:spPr>
        <p:txBody>
          <a:bodyPr numCol="1">
            <a:noAutofit/>
          </a:bodyPr>
          <a:lstStyle>
            <a:lvl1pPr marL="0" marR="0" indent="0" algn="l" defTabSz="914354"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8"/>
          <p:cNvSpPr>
            <a:spLocks noGrp="1"/>
          </p:cNvSpPr>
          <p:nvPr>
            <p:ph type="pic" sz="quarter" idx="10"/>
          </p:nvPr>
        </p:nvSpPr>
        <p:spPr>
          <a:xfrm>
            <a:off x="914400" y="3429000"/>
            <a:ext cx="2084888" cy="1066800"/>
          </a:xfrm>
        </p:spPr>
        <p:txBody>
          <a:bodyPr anchor="ctr">
            <a:normAutofit/>
          </a:bodyPr>
          <a:lstStyle>
            <a:lvl1pPr marL="0" indent="0">
              <a:lnSpc>
                <a:spcPts val="1400"/>
              </a:lnSpc>
              <a:buNone/>
              <a:defRPr sz="1200"/>
            </a:lvl1pPr>
          </a:lstStyle>
          <a:p>
            <a:r>
              <a:rPr lang="en-US" smtClean="0"/>
              <a:t>Click icon to add picture</a:t>
            </a:r>
            <a:endParaRPr lang="en-US" dirty="0"/>
          </a:p>
        </p:txBody>
      </p:sp>
      <p:sp>
        <p:nvSpPr>
          <p:cNvPr id="11" name="Picture Placeholder 10"/>
          <p:cNvSpPr>
            <a:spLocks noGrp="1"/>
          </p:cNvSpPr>
          <p:nvPr>
            <p:ph type="pic" sz="quarter" idx="11"/>
          </p:nvPr>
        </p:nvSpPr>
        <p:spPr>
          <a:xfrm>
            <a:off x="4401315" y="3429000"/>
            <a:ext cx="2094631" cy="1066800"/>
          </a:xfrm>
        </p:spPr>
        <p:txBody>
          <a:bodyPr anchor="ctr">
            <a:normAutofit/>
          </a:bodyPr>
          <a:lstStyle>
            <a:lvl1pPr marL="0" indent="0">
              <a:lnSpc>
                <a:spcPts val="1400"/>
              </a:lnSpc>
              <a:buNone/>
              <a:defRPr sz="1200"/>
            </a:lvl1pPr>
          </a:lstStyle>
          <a:p>
            <a:r>
              <a:rPr lang="en-US" smtClean="0"/>
              <a:t>Click icon to add picture</a:t>
            </a:r>
            <a:endParaRPr lang="en-US"/>
          </a:p>
        </p:txBody>
      </p:sp>
      <p:sp>
        <p:nvSpPr>
          <p:cNvPr id="13" name="Picture Placeholder 12"/>
          <p:cNvSpPr>
            <a:spLocks noGrp="1"/>
          </p:cNvSpPr>
          <p:nvPr>
            <p:ph type="pic" sz="quarter" idx="12"/>
          </p:nvPr>
        </p:nvSpPr>
        <p:spPr>
          <a:xfrm>
            <a:off x="7874003" y="3429000"/>
            <a:ext cx="2094631" cy="1066800"/>
          </a:xfrm>
        </p:spPr>
        <p:txBody>
          <a:bodyPr anchor="ctr">
            <a:normAutofit/>
          </a:bodyPr>
          <a:lstStyle>
            <a:lvl1pPr marL="0" indent="0">
              <a:lnSpc>
                <a:spcPts val="1400"/>
              </a:lnSpc>
              <a:buNone/>
              <a:defRPr sz="1200"/>
            </a:lvl1pPr>
          </a:lstStyle>
          <a:p>
            <a:r>
              <a:rPr lang="en-US" smtClean="0"/>
              <a:t>Click icon to add picture</a:t>
            </a:r>
            <a:endParaRPr lang="en-US"/>
          </a:p>
        </p:txBody>
      </p:sp>
      <p:sp>
        <p:nvSpPr>
          <p:cNvPr id="17" name="Text Placeholder 16"/>
          <p:cNvSpPr>
            <a:spLocks noGrp="1"/>
          </p:cNvSpPr>
          <p:nvPr>
            <p:ph type="body" sz="quarter" idx="13" hasCustomPrompt="1"/>
          </p:nvPr>
        </p:nvSpPr>
        <p:spPr>
          <a:xfrm>
            <a:off x="9144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17113743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0" y="4164018"/>
            <a:ext cx="10515600" cy="1360487"/>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latin typeface="+mj-lt"/>
                <a:cs typeface="+mj-cs"/>
              </a:defRPr>
            </a:lvl1pPr>
            <a:lvl2pPr marL="690528" marR="0" indent="0" algn="just" defTabSz="457178"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latin typeface="+mj-lt"/>
                <a:cs typeface="+mj-cs"/>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ea typeface="+mn-ea"/>
              </a:rPr>
              <a:t>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ea typeface="+mn-ea"/>
              </a:rPr>
              <a:t>Second level</a:t>
            </a:r>
          </a:p>
        </p:txBody>
      </p:sp>
      <p:sp>
        <p:nvSpPr>
          <p:cNvPr id="3" name="Rectangle 2"/>
          <p:cNvSpPr/>
          <p:nvPr/>
        </p:nvSpPr>
        <p:spPr>
          <a:xfrm>
            <a:off x="0" y="5524500"/>
            <a:ext cx="8788400" cy="1360487"/>
          </a:xfrm>
          <a:prstGeom prst="rect">
            <a:avLst/>
          </a:prstGeom>
        </p:spPr>
        <p:txBody>
          <a:bodyPr wrap="none" lIns="0" tIns="274320" rIns="0" bIns="0">
            <a:noAutofit/>
          </a:body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br>
            <a:r>
              <a:rPr lang="en-US" sz="800" b="1" kern="1200" baseline="0" dirty="0" smtClean="0">
                <a:solidFill>
                  <a:srgbClr val="BD8E2D"/>
                </a:solidFill>
                <a:latin typeface="+mn-lt"/>
                <a:ea typeface="+mn-ea"/>
                <a:cs typeface="Arial" panose="020B0604020202020204" pitchFamily="34" charset="0"/>
              </a:rPr>
              <a:t>www.fortressbrokerage.com</a:t>
            </a:r>
            <a:endParaRPr kumimoji="0" lang="en-US"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800" b="0" i="0" u="none" strike="noStrike" kern="1200" cap="none" spc="-11"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25275941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4"/>
            <a:ext cx="7772400" cy="1404851"/>
          </a:xfrm>
        </p:spPr>
        <p:txBody>
          <a:bodyPr bIns="457200" anchor="b" anchorCtr="0">
            <a:normAutofit/>
          </a:bodyPr>
          <a:lstStyle>
            <a:lvl1pPr marL="685766" marR="0" indent="0" algn="l" defTabSz="457178" rtl="0" eaLnBrk="1" fontAlgn="auto" latinLnBrk="0" hangingPunct="1">
              <a:lnSpc>
                <a:spcPts val="900"/>
              </a:lnSpc>
              <a:spcBef>
                <a:spcPts val="0"/>
              </a:spcBef>
              <a:spcAft>
                <a:spcPts val="215"/>
              </a:spcAft>
              <a:buClrTx/>
              <a:buSzTx/>
              <a:buFontTx/>
              <a:buNone/>
              <a:tabLst/>
              <a:defRPr kumimoji="0" lang="en-US" sz="800" b="0" i="0" u="none" strike="noStrike" kern="1200" cap="none" spc="-11" normalizeH="0" baseline="0" noProof="0">
                <a:ln>
                  <a:noFill/>
                </a:ln>
                <a:solidFill>
                  <a:srgbClr val="323232"/>
                </a:solidFill>
                <a:effectLst/>
                <a:uLnTx/>
                <a:uFillTx/>
                <a:ea typeface="Times New Roman" panose="02020603050405020304" pitchFamily="18" charset="0"/>
                <a:cs typeface="HurmeGeometricSans3-Regular" panose="020B0500020000000000" pitchFamily="34" charset="0"/>
              </a:defRPr>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br>
            <a:r>
              <a:rPr kumimoji="0" lang="en-US" sz="800" b="1" i="0" u="none" strike="noStrike" kern="1200" cap="none" spc="0" normalizeH="0" baseline="0" noProof="0" dirty="0" smtClean="0">
                <a:ln>
                  <a:noFill/>
                </a:ln>
                <a:solidFill>
                  <a:srgbClr val="BD8E2D"/>
                </a:solidFill>
                <a:effectLst/>
                <a:uLnTx/>
                <a:uFillTx/>
                <a:latin typeface="+mn-lt"/>
                <a:ea typeface="+mn-ea"/>
                <a:cs typeface="Arial" panose="020B0604020202020204" pitchFamily="34" charset="0"/>
              </a:rPr>
              <a:t>www.fortressbrokerage.com</a:t>
            </a:r>
            <a:endParaRPr kumimoji="0" lang="en-US"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800" b="0" i="0" u="none" strike="noStrike" kern="1200" cap="none" spc="-11"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7772400" cy="1497012"/>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a:latin typeface="+mj-lt"/>
              </a:defRPr>
            </a:lvl1pPr>
            <a:lvl2pPr marL="690528" marR="0" indent="0" algn="just" defTabSz="457178" rtl="0" eaLnBrk="1" fontAlgn="auto" latinLnBrk="0" hangingPunct="1">
              <a:lnSpc>
                <a:spcPts val="800"/>
              </a:lnSpc>
              <a:spcBef>
                <a:spcPts val="0"/>
              </a:spcBef>
              <a:spcAft>
                <a:spcPts val="215"/>
              </a:spcAft>
              <a:buClrTx/>
              <a:buSzTx/>
              <a:buFontTx/>
              <a:buNone/>
              <a:tabLst/>
              <a:defRPr>
                <a:latin typeface="+mj-lt"/>
              </a:defRPr>
            </a:lvl2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rPr>
              <a:t>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rPr>
              <a:t>Second level</a:t>
            </a:r>
          </a:p>
        </p:txBody>
      </p:sp>
    </p:spTree>
    <p:extLst>
      <p:ext uri="{BB962C8B-B14F-4D97-AF65-F5344CB8AC3E}">
        <p14:creationId xmlns:p14="http://schemas.microsoft.com/office/powerpoint/2010/main" val="2530141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4588909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9624178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6506758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9119034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3176179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368113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64703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164" y="1408176"/>
            <a:ext cx="7973568"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914400" y="2487168"/>
            <a:ext cx="936345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50668" y="456798"/>
            <a:ext cx="339070" cy="339070"/>
          </a:xfrm>
          <a:prstGeom prst="rect">
            <a:avLst/>
          </a:prstGeom>
        </p:spPr>
      </p:pic>
      <p:sp>
        <p:nvSpPr>
          <p:cNvPr id="8" name="object 4"/>
          <p:cNvSpPr txBox="1"/>
          <p:nvPr/>
        </p:nvSpPr>
        <p:spPr>
          <a:xfrm>
            <a:off x="9718947" y="583575"/>
            <a:ext cx="2115820" cy="135935"/>
          </a:xfrm>
          <a:prstGeom prst="rect">
            <a:avLst/>
          </a:prstGeom>
        </p:spPr>
        <p:txBody>
          <a:bodyPr vert="horz" wrap="square" lIns="0" tIns="12700" rIns="0" bIns="0" rtlCol="0">
            <a:spAutoFit/>
          </a:bodyPr>
          <a:lstStyle/>
          <a:p>
            <a:pPr marL="12700">
              <a:lnSpc>
                <a:spcPct val="100000"/>
              </a:lnSpc>
              <a:spcBef>
                <a:spcPts val="100"/>
              </a:spcBef>
              <a:tabLst>
                <a:tab pos="1435663" algn="l"/>
              </a:tabLst>
            </a:pPr>
            <a:r>
              <a:rPr lang="en-US" sz="800" spc="15" dirty="0" smtClean="0">
                <a:solidFill>
                  <a:srgbClr val="636466"/>
                </a:solidFill>
                <a:latin typeface="Arial" panose="020B0604020202020204" pitchFamily="34" charset="0"/>
                <a:cs typeface="Arial" panose="020B0604020202020204" pitchFamily="34" charset="0"/>
              </a:rPr>
              <a:t>Fortress Brokerage Solutions</a:t>
            </a:r>
            <a:endParaRP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8750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timing>
    <p:tnLst>
      <p:par>
        <p:cTn id="1" dur="indefinite" restart="never" nodeType="tmRoot"/>
      </p:par>
    </p:tnLst>
  </p:timing>
  <p:txStyles>
    <p:titleStyle>
      <a:lvl1pPr algn="l" defTabSz="914354"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51" indent="-233351" algn="l" defTabSz="914354"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15" indent="-231764" algn="l" defTabSz="914354"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06" indent="-2158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 orient="horz" userDrawn="1">
          <p15:clr>
            <a:srgbClr val="F26B43"/>
          </p15:clr>
        </p15:guide>
        <p15:guide id="43" userDrawn="1">
          <p15:clr>
            <a:srgbClr val="F26B43"/>
          </p15:clr>
        </p15:guide>
        <p15:guide id="44" orient="horz" pos="144" userDrawn="1">
          <p15:clr>
            <a:srgbClr val="F26B43"/>
          </p15:clr>
        </p15:guide>
        <p15:guide id="45" orient="horz" pos="240" userDrawn="1">
          <p15:clr>
            <a:srgbClr val="F26B43"/>
          </p15:clr>
        </p15:guide>
        <p15:guide id="46" orient="horz" pos="816" userDrawn="1">
          <p15:clr>
            <a:srgbClr val="F26B43"/>
          </p15:clr>
        </p15:guide>
        <p15:guide id="47" orient="horz" pos="1488" userDrawn="1">
          <p15:clr>
            <a:srgbClr val="F26B43"/>
          </p15:clr>
        </p15:guide>
        <p15:guide id="48" orient="horz" pos="2160" userDrawn="1">
          <p15:clr>
            <a:srgbClr val="F26B43"/>
          </p15:clr>
        </p15:guide>
        <p15:guide id="49" orient="horz" pos="2832" userDrawn="1">
          <p15:clr>
            <a:srgbClr val="F26B43"/>
          </p15:clr>
        </p15:guide>
        <p15:guide id="50" orient="horz" pos="3480" userDrawn="1">
          <p15:clr>
            <a:srgbClr val="F26B43"/>
          </p15:clr>
        </p15:guide>
        <p15:guide id="51" orient="horz" pos="4032" userDrawn="1">
          <p15:clr>
            <a:srgbClr val="F26B43"/>
          </p15:clr>
        </p15:guide>
        <p15:guide id="52" orient="horz" pos="4152" userDrawn="1">
          <p15:clr>
            <a:srgbClr val="F26B43"/>
          </p15:clr>
        </p15:guide>
        <p15:guide id="53" orient="horz" pos="4296" userDrawn="1">
          <p15:clr>
            <a:srgbClr val="F26B43"/>
          </p15:clr>
        </p15:guide>
        <p15:guide id="54" pos="144" userDrawn="1">
          <p15:clr>
            <a:srgbClr val="F26B43"/>
          </p15:clr>
        </p15:guide>
        <p15:guide id="55" pos="192" userDrawn="1">
          <p15:clr>
            <a:srgbClr val="F26B43"/>
          </p15:clr>
        </p15:guide>
        <p15:guide id="56" pos="432" userDrawn="1">
          <p15:clr>
            <a:srgbClr val="F26B43"/>
          </p15:clr>
        </p15:guide>
        <p15:guide id="57" pos="768" userDrawn="1">
          <p15:clr>
            <a:srgbClr val="F26B43"/>
          </p15:clr>
        </p15:guide>
        <p15:guide id="58" pos="840" userDrawn="1">
          <p15:clr>
            <a:srgbClr val="F26B43"/>
          </p15:clr>
        </p15:guide>
        <p15:guide id="59" pos="1200" userDrawn="1">
          <p15:clr>
            <a:srgbClr val="F26B43"/>
          </p15:clr>
        </p15:guide>
        <p15:guide id="60" pos="1248" userDrawn="1">
          <p15:clr>
            <a:srgbClr val="F26B43"/>
          </p15:clr>
        </p15:guide>
        <p15:guide id="61" pos="1608" userDrawn="1">
          <p15:clr>
            <a:srgbClr val="F26B43"/>
          </p15:clr>
        </p15:guide>
        <p15:guide id="62" pos="1656" userDrawn="1">
          <p15:clr>
            <a:srgbClr val="F26B43"/>
          </p15:clr>
        </p15:guide>
        <p15:guide id="63" pos="2016" userDrawn="1">
          <p15:clr>
            <a:srgbClr val="F26B43"/>
          </p15:clr>
        </p15:guide>
        <p15:guide id="64" pos="2424" userDrawn="1">
          <p15:clr>
            <a:srgbClr val="F26B43"/>
          </p15:clr>
        </p15:guide>
        <p15:guide id="65" pos="2496" userDrawn="1">
          <p15:clr>
            <a:srgbClr val="F26B43"/>
          </p15:clr>
        </p15:guide>
        <p15:guide id="66" pos="2832" userDrawn="1">
          <p15:clr>
            <a:srgbClr val="F26B43"/>
          </p15:clr>
        </p15:guide>
        <p15:guide id="67" pos="2904" userDrawn="1">
          <p15:clr>
            <a:srgbClr val="F26B43"/>
          </p15:clr>
        </p15:guide>
        <p15:guide id="68" pos="3264" userDrawn="1">
          <p15:clr>
            <a:srgbClr val="F26B43"/>
          </p15:clr>
        </p15:guide>
        <p15:guide id="69" pos="3312" userDrawn="1">
          <p15:clr>
            <a:srgbClr val="F26B43"/>
          </p15:clr>
        </p15:guide>
        <p15:guide id="70" pos="3672" userDrawn="1">
          <p15:clr>
            <a:srgbClr val="F26B43"/>
          </p15:clr>
        </p15:guide>
        <p15:guide id="71" pos="3720" userDrawn="1">
          <p15:clr>
            <a:srgbClr val="F26B43"/>
          </p15:clr>
        </p15:guide>
        <p15:guide id="72" pos="4080" userDrawn="1">
          <p15:clr>
            <a:srgbClr val="F26B43"/>
          </p15:clr>
        </p15:guide>
        <p15:guide id="73" pos="4152" userDrawn="1">
          <p15:clr>
            <a:srgbClr val="F26B43"/>
          </p15:clr>
        </p15:guide>
        <p15:guide id="74" pos="4488" userDrawn="1">
          <p15:clr>
            <a:srgbClr val="F26B43"/>
          </p15:clr>
        </p15:guide>
        <p15:guide id="75" pos="4560" userDrawn="1">
          <p15:clr>
            <a:srgbClr val="F26B43"/>
          </p15:clr>
        </p15:guide>
        <p15:guide id="76" pos="4920" userDrawn="1">
          <p15:clr>
            <a:srgbClr val="F26B43"/>
          </p15:clr>
        </p15:guide>
        <p15:guide id="77" pos="4968" userDrawn="1">
          <p15:clr>
            <a:srgbClr val="F26B43"/>
          </p15:clr>
        </p15:guide>
        <p15:guide id="78" pos="5328" userDrawn="1">
          <p15:clr>
            <a:srgbClr val="F26B43"/>
          </p15:clr>
        </p15:guide>
        <p15:guide id="79" pos="5568" userDrawn="1">
          <p15:clr>
            <a:srgbClr val="F26B43"/>
          </p15:clr>
        </p15:guide>
        <p15:guide id="80" pos="5616" userDrawn="1">
          <p15:clr>
            <a:srgbClr val="F26B43"/>
          </p15:clr>
        </p15:guide>
        <p15:guide id="81" pos="5760" userDrawn="1">
          <p15:clr>
            <a:srgbClr val="F26B43"/>
          </p15:clr>
        </p15:guide>
        <p15:guide id="82" pos="20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BF30B-2FA2-41C2-BB94-1B3EE91435C7}"/>
              </a:ext>
            </a:extLst>
          </p:cNvPr>
          <p:cNvSpPr>
            <a:spLocks noGrp="1"/>
          </p:cNvSpPr>
          <p:nvPr>
            <p:ph type="ctrTitle"/>
          </p:nvPr>
        </p:nvSpPr>
        <p:spPr/>
        <p:txBody>
          <a:bodyPr/>
          <a:lstStyle/>
          <a:p>
            <a:r>
              <a:rPr lang="en-US" dirty="0"/>
              <a:t>The tax efficient legacy</a:t>
            </a:r>
          </a:p>
        </p:txBody>
      </p:sp>
      <p:sp>
        <p:nvSpPr>
          <p:cNvPr id="3" name="Subtitle 2">
            <a:extLst>
              <a:ext uri="{FF2B5EF4-FFF2-40B4-BE49-F238E27FC236}">
                <a16:creationId xmlns:a16="http://schemas.microsoft.com/office/drawing/2014/main" id="{81DE39FA-B82A-4466-A458-6CE21BEDF014}"/>
              </a:ext>
            </a:extLst>
          </p:cNvPr>
          <p:cNvSpPr>
            <a:spLocks noGrp="1"/>
          </p:cNvSpPr>
          <p:nvPr>
            <p:ph type="subTitle" idx="1"/>
          </p:nvPr>
        </p:nvSpPr>
        <p:spPr/>
        <p:txBody>
          <a:bodyPr/>
          <a:lstStyle/>
          <a:p>
            <a:endParaRPr lang="en-US"/>
          </a:p>
        </p:txBody>
      </p:sp>
      <p:sp>
        <p:nvSpPr>
          <p:cNvPr id="6" name="Content Placeholder 5">
            <a:extLst>
              <a:ext uri="{FF2B5EF4-FFF2-40B4-BE49-F238E27FC236}">
                <a16:creationId xmlns:a16="http://schemas.microsoft.com/office/drawing/2014/main" id="{648217D9-E95F-4AF7-BB1C-409D175FE9D3}"/>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1691BD80-CCC7-4CFB-90C4-548865CBFB2B}"/>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8D8A9C4B-C7D4-407E-8E2A-22E987110A97}"/>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02AB4B95-773B-4C62-AB6E-3F0D61B6DD88}"/>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658C4F8C-7778-4EED-AB8C-29BD2109E9C8}"/>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5DE406CE-7557-479A-BBCF-42C591B1A87E}"/>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CE41BDFC-76AF-4DCE-A1F9-AC0B14649B29}"/>
              </a:ext>
            </a:extLst>
          </p:cNvPr>
          <p:cNvSpPr>
            <a:spLocks noGrp="1"/>
          </p:cNvSpPr>
          <p:nvPr>
            <p:ph sz="quarter" idx="16"/>
          </p:nvPr>
        </p:nvSpPr>
        <p:spPr/>
        <p:txBody>
          <a:bodyPr/>
          <a:lstStyle/>
          <a:p>
            <a:endParaRPr lang="en-US"/>
          </a:p>
        </p:txBody>
      </p:sp>
      <p:sp>
        <p:nvSpPr>
          <p:cNvPr id="13" name="Rectangle 12">
            <a:extLst>
              <a:ext uri="{FF2B5EF4-FFF2-40B4-BE49-F238E27FC236}">
                <a16:creationId xmlns:a16="http://schemas.microsoft.com/office/drawing/2014/main" id="{B2B2CDD4-382C-4C3A-BB3D-83088CA01419}"/>
              </a:ext>
            </a:extLst>
          </p:cNvPr>
          <p:cNvSpPr/>
          <p:nvPr/>
        </p:nvSpPr>
        <p:spPr>
          <a:xfrm>
            <a:off x="876301" y="6186317"/>
            <a:ext cx="4439036" cy="276999"/>
          </a:xfrm>
          <a:prstGeom prst="rect">
            <a:avLst/>
          </a:prstGeom>
        </p:spPr>
        <p:txBody>
          <a:bodyPr wrap="none">
            <a:spAutoFit/>
          </a:bodyPr>
          <a:lstStyle/>
          <a:p>
            <a:r>
              <a:rPr lang="en-US" sz="1200" dirty="0"/>
              <a:t>Insurance products provided </a:t>
            </a:r>
            <a:r>
              <a:rPr lang="en-US" sz="1200" dirty="0" smtClean="0"/>
              <a:t>by Fortress Brokerage Solutions</a:t>
            </a:r>
            <a:endParaRPr lang="en-US" sz="1200" dirty="0"/>
          </a:p>
        </p:txBody>
      </p:sp>
    </p:spTree>
    <p:extLst>
      <p:ext uri="{BB962C8B-B14F-4D97-AF65-F5344CB8AC3E}">
        <p14:creationId xmlns:p14="http://schemas.microsoft.com/office/powerpoint/2010/main" val="53560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1B9EC1-7BB0-450D-9EDA-99B7F171A994}"/>
              </a:ext>
            </a:extLst>
          </p:cNvPr>
          <p:cNvSpPr txBox="1"/>
          <p:nvPr/>
        </p:nvSpPr>
        <p:spPr>
          <a:xfrm>
            <a:off x="584200" y="6540529"/>
            <a:ext cx="10502900" cy="369332"/>
          </a:xfrm>
          <a:prstGeom prst="rect">
            <a:avLst/>
          </a:prstGeom>
          <a:noFill/>
        </p:spPr>
        <p:txBody>
          <a:bodyPr wrap="square" rtlCol="0">
            <a:spAutoFit/>
          </a:bodyPr>
          <a:lstStyle/>
          <a:p>
            <a:r>
              <a:rPr lang="en-US" sz="1200" dirty="0"/>
              <a:t>This is a hypothetical example for illustrative purposes only. Product features and availability may vary by state</a:t>
            </a:r>
            <a:r>
              <a:rPr lang="en-US" dirty="0"/>
              <a:t>.</a:t>
            </a:r>
            <a:endParaRPr lang="en-US" sz="1200" dirty="0"/>
          </a:p>
        </p:txBody>
      </p:sp>
      <p:pic>
        <p:nvPicPr>
          <p:cNvPr id="2" name="Picture 1">
            <a:extLst>
              <a:ext uri="{FF2B5EF4-FFF2-40B4-BE49-F238E27FC236}">
                <a16:creationId xmlns:a16="http://schemas.microsoft.com/office/drawing/2014/main" id="{3E0BD578-9274-4689-B05E-E156E38CA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33" y="1378623"/>
            <a:ext cx="11093519" cy="5190482"/>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7913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66A40-0E63-48B7-BCB2-C2657CAA444A}"/>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2" name="Picture 1">
            <a:extLst>
              <a:ext uri="{FF2B5EF4-FFF2-40B4-BE49-F238E27FC236}">
                <a16:creationId xmlns:a16="http://schemas.microsoft.com/office/drawing/2014/main" id="{89EE51B9-E66D-4A14-90D4-6A9B9AD77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595" y="1342113"/>
            <a:ext cx="7915248" cy="515632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8382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21077-2037-4DDE-87CE-22F059F73FC1}"/>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2" name="Picture 1">
            <a:extLst>
              <a:ext uri="{FF2B5EF4-FFF2-40B4-BE49-F238E27FC236}">
                <a16:creationId xmlns:a16="http://schemas.microsoft.com/office/drawing/2014/main" id="{E712A075-CB99-46D4-BE6C-45C307EB8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649" y="1382052"/>
            <a:ext cx="9240986" cy="4624175"/>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5550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0D1592-29D5-4D1F-A863-A6B3BCE739F4}"/>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2" name="Picture 1">
            <a:extLst>
              <a:ext uri="{FF2B5EF4-FFF2-40B4-BE49-F238E27FC236}">
                <a16:creationId xmlns:a16="http://schemas.microsoft.com/office/drawing/2014/main" id="{305ACB03-2072-43CB-A176-280693A64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4" y="1357472"/>
            <a:ext cx="9101446" cy="3118276"/>
          </a:xfrm>
          <a:prstGeom prst="rect">
            <a:avLst/>
          </a:prstGeom>
          <a:ln w="3175">
            <a:solidFill>
              <a:schemeClr val="bg1">
                <a:lumMod val="85000"/>
              </a:schemeClr>
            </a:solidFill>
          </a:ln>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F5470B11-BCCF-4185-A57C-445270A25624}"/>
              </a:ext>
            </a:extLst>
          </p:cNvPr>
          <p:cNvPicPr>
            <a:picLocks noChangeAspect="1"/>
          </p:cNvPicPr>
          <p:nvPr/>
        </p:nvPicPr>
        <p:blipFill rotWithShape="1">
          <a:blip r:embed="rId4"/>
          <a:srcRect t="46837"/>
          <a:stretch/>
        </p:blipFill>
        <p:spPr>
          <a:xfrm>
            <a:off x="2728359" y="2916610"/>
            <a:ext cx="9306886" cy="3643025"/>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2089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130A3-F06B-4AFF-917E-4EB9436982EC}"/>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2" name="Picture 1">
            <a:extLst>
              <a:ext uri="{FF2B5EF4-FFF2-40B4-BE49-F238E27FC236}">
                <a16:creationId xmlns:a16="http://schemas.microsoft.com/office/drawing/2014/main" id="{D5255B5E-21BA-425D-851C-80B6AB0D7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73" y="256329"/>
            <a:ext cx="8256421" cy="4219420"/>
          </a:xfrm>
          <a:prstGeom prst="rect">
            <a:avLst/>
          </a:prstGeom>
          <a:ln w="3175">
            <a:solidFill>
              <a:schemeClr val="bg1">
                <a:lumMod val="85000"/>
              </a:schemeClr>
            </a:solidFill>
          </a:ln>
          <a:effectLst>
            <a:outerShdw blurRad="50800" dist="38100" dir="8100000" algn="tr" rotWithShape="0">
              <a:prstClr val="black">
                <a:alpha val="40000"/>
              </a:prstClr>
            </a:outerShdw>
          </a:effectLst>
        </p:spPr>
      </p:pic>
      <p:pic>
        <p:nvPicPr>
          <p:cNvPr id="4" name="Picture 3">
            <a:extLst>
              <a:ext uri="{FF2B5EF4-FFF2-40B4-BE49-F238E27FC236}">
                <a16:creationId xmlns:a16="http://schemas.microsoft.com/office/drawing/2014/main" id="{BD89D02D-E670-42E1-AC15-57B87C018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484" y="2413440"/>
            <a:ext cx="6956357" cy="4345577"/>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0485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7B6BC-40A3-495A-B2C3-7CC5FE26CAE9}"/>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2" name="Picture 1">
            <a:extLst>
              <a:ext uri="{FF2B5EF4-FFF2-40B4-BE49-F238E27FC236}">
                <a16:creationId xmlns:a16="http://schemas.microsoft.com/office/drawing/2014/main" id="{D9722F4F-D0B2-4372-8900-8624FCF9A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12" y="1431192"/>
            <a:ext cx="8180967" cy="468045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4696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ED7BE-CDE0-420B-BD28-F903D768CFE2}"/>
              </a:ext>
            </a:extLst>
          </p:cNvPr>
          <p:cNvSpPr>
            <a:spLocks noGrp="1"/>
          </p:cNvSpPr>
          <p:nvPr>
            <p:ph type="title"/>
          </p:nvPr>
        </p:nvSpPr>
        <p:spPr/>
        <p:txBody>
          <a:bodyPr/>
          <a:lstStyle/>
          <a:p>
            <a:r>
              <a:rPr lang="en-US" dirty="0"/>
              <a:t>The output</a:t>
            </a:r>
          </a:p>
        </p:txBody>
      </p:sp>
      <p:grpSp>
        <p:nvGrpSpPr>
          <p:cNvPr id="3" name="Group 2">
            <a:extLst>
              <a:ext uri="{FF2B5EF4-FFF2-40B4-BE49-F238E27FC236}">
                <a16:creationId xmlns:a16="http://schemas.microsoft.com/office/drawing/2014/main" id="{70621993-240B-4D99-91ED-CAB0B624CC24}"/>
              </a:ext>
            </a:extLst>
          </p:cNvPr>
          <p:cNvGrpSpPr/>
          <p:nvPr/>
        </p:nvGrpSpPr>
        <p:grpSpPr>
          <a:xfrm>
            <a:off x="6007100" y="939800"/>
            <a:ext cx="3886200" cy="5024120"/>
            <a:chOff x="6007100" y="939800"/>
            <a:chExt cx="3886200" cy="5024120"/>
          </a:xfrm>
        </p:grpSpPr>
        <p:sp>
          <p:nvSpPr>
            <p:cNvPr id="6" name="Rectangle 5">
              <a:extLst>
                <a:ext uri="{FF2B5EF4-FFF2-40B4-BE49-F238E27FC236}">
                  <a16:creationId xmlns:a16="http://schemas.microsoft.com/office/drawing/2014/main" id="{AB71500E-BE50-4419-AC68-3EB8DAC2E727}"/>
                </a:ext>
              </a:extLst>
            </p:cNvPr>
            <p:cNvSpPr/>
            <p:nvPr/>
          </p:nvSpPr>
          <p:spPr>
            <a:xfrm>
              <a:off x="6007100" y="9398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CBAF12-7BD0-40BE-9D11-A82907710C30}"/>
                </a:ext>
              </a:extLst>
            </p:cNvPr>
            <p:cNvSpPr/>
            <p:nvPr/>
          </p:nvSpPr>
          <p:spPr>
            <a:xfrm>
              <a:off x="6019800" y="9906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C6E426-B2AD-4BC7-8676-F591E46F1DB4}"/>
                </a:ext>
              </a:extLst>
            </p:cNvPr>
            <p:cNvSpPr/>
            <p:nvPr/>
          </p:nvSpPr>
          <p:spPr>
            <a:xfrm>
              <a:off x="6096000" y="10160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DB0EB9-229C-479A-A38C-2F0C099EF278}"/>
                </a:ext>
              </a:extLst>
            </p:cNvPr>
            <p:cNvSpPr/>
            <p:nvPr/>
          </p:nvSpPr>
          <p:spPr>
            <a:xfrm>
              <a:off x="6172200" y="109982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183575"/>
            <a:ext cx="3828619" cy="4954684"/>
          </a:xfrm>
          <a:prstGeom prst="rect">
            <a:avLst/>
          </a:prstGeom>
        </p:spPr>
      </p:pic>
    </p:spTree>
    <p:extLst>
      <p:ext uri="{BB962C8B-B14F-4D97-AF65-F5344CB8AC3E}">
        <p14:creationId xmlns:p14="http://schemas.microsoft.com/office/powerpoint/2010/main" val="53171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9B751-1ABC-4555-983A-D2EFBCEC8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146" y="5815"/>
            <a:ext cx="8809709" cy="6840289"/>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0656A83C-27D4-4314-82C9-B9212E6AE3A5}"/>
              </a:ext>
            </a:extLst>
          </p:cNvPr>
          <p:cNvSpPr txBox="1"/>
          <p:nvPr/>
        </p:nvSpPr>
        <p:spPr>
          <a:xfrm>
            <a:off x="584200" y="65560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9698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BB2C2C-6C5A-44F1-81FC-7A8F9C545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146" y="5815"/>
            <a:ext cx="8809709" cy="6840289"/>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BED48E77-767C-4983-BFD9-81966D35E8F5}"/>
              </a:ext>
            </a:extLst>
          </p:cNvPr>
          <p:cNvSpPr txBox="1"/>
          <p:nvPr/>
        </p:nvSpPr>
        <p:spPr>
          <a:xfrm>
            <a:off x="584200" y="65560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36971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E69FBD-2811-4729-8E03-36C7ECC47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83" y="5815"/>
            <a:ext cx="8830804" cy="6852185"/>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D8D67059-49F6-42C8-A8E7-2F7E41F98963}"/>
              </a:ext>
            </a:extLst>
          </p:cNvPr>
          <p:cNvSpPr txBox="1"/>
          <p:nvPr/>
        </p:nvSpPr>
        <p:spPr>
          <a:xfrm>
            <a:off x="584200" y="65560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4117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3C3-C3CC-4BE7-B415-5E85D8ED44E4}"/>
              </a:ext>
            </a:extLst>
          </p:cNvPr>
          <p:cNvSpPr>
            <a:spLocks noGrp="1"/>
          </p:cNvSpPr>
          <p:nvPr>
            <p:ph type="title"/>
          </p:nvPr>
        </p:nvSpPr>
        <p:spPr/>
        <p:txBody>
          <a:bodyPr/>
          <a:lstStyle/>
          <a:p>
            <a:r>
              <a:rPr lang="en-US" dirty="0"/>
              <a:t>Decisions for retirement dollars</a:t>
            </a:r>
          </a:p>
        </p:txBody>
      </p:sp>
      <p:sp>
        <p:nvSpPr>
          <p:cNvPr id="4" name="Rectangle 3">
            <a:extLst>
              <a:ext uri="{FF2B5EF4-FFF2-40B4-BE49-F238E27FC236}">
                <a16:creationId xmlns:a16="http://schemas.microsoft.com/office/drawing/2014/main" id="{96BA869C-83CD-46F1-95CC-B71900AC9E60}"/>
              </a:ext>
            </a:extLst>
          </p:cNvPr>
          <p:cNvSpPr/>
          <p:nvPr/>
        </p:nvSpPr>
        <p:spPr>
          <a:xfrm>
            <a:off x="685801" y="1980048"/>
            <a:ext cx="3381011" cy="14870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 name="Rectangle 5">
            <a:extLst>
              <a:ext uri="{FF2B5EF4-FFF2-40B4-BE49-F238E27FC236}">
                <a16:creationId xmlns:a16="http://schemas.microsoft.com/office/drawing/2014/main" id="{E8B68A1D-4001-4F13-A8E1-7B75A1DC97A4}"/>
              </a:ext>
            </a:extLst>
          </p:cNvPr>
          <p:cNvSpPr/>
          <p:nvPr/>
        </p:nvSpPr>
        <p:spPr>
          <a:xfrm>
            <a:off x="429540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3BA1736C-AE24-49CD-9929-DB6ED9F03090}"/>
              </a:ext>
            </a:extLst>
          </p:cNvPr>
          <p:cNvSpPr/>
          <p:nvPr/>
        </p:nvSpPr>
        <p:spPr>
          <a:xfrm>
            <a:off x="685801" y="3550707"/>
            <a:ext cx="3381011" cy="1487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1" name="Text Placeholder 19">
            <a:extLst>
              <a:ext uri="{FF2B5EF4-FFF2-40B4-BE49-F238E27FC236}">
                <a16:creationId xmlns:a16="http://schemas.microsoft.com/office/drawing/2014/main" id="{61A14B57-A180-42F3-8305-4A9BF2C4E93C}"/>
              </a:ext>
            </a:extLst>
          </p:cNvPr>
          <p:cNvSpPr txBox="1">
            <a:spLocks/>
          </p:cNvSpPr>
          <p:nvPr/>
        </p:nvSpPr>
        <p:spPr>
          <a:xfrm>
            <a:off x="781759" y="3728973"/>
            <a:ext cx="320241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dirty="0">
              <a:solidFill>
                <a:schemeClr val="tx2"/>
              </a:solidFill>
            </a:endParaRPr>
          </a:p>
        </p:txBody>
      </p:sp>
      <p:sp>
        <p:nvSpPr>
          <p:cNvPr id="16" name="Rectangle 15">
            <a:extLst>
              <a:ext uri="{FF2B5EF4-FFF2-40B4-BE49-F238E27FC236}">
                <a16:creationId xmlns:a16="http://schemas.microsoft.com/office/drawing/2014/main" id="{FFDE4EA8-A91C-4AB0-A629-74018AB2E54F}"/>
              </a:ext>
            </a:extLst>
          </p:cNvPr>
          <p:cNvSpPr/>
          <p:nvPr/>
        </p:nvSpPr>
        <p:spPr>
          <a:xfrm>
            <a:off x="685801" y="5118895"/>
            <a:ext cx="3381011" cy="14870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7" name="Text Placeholder 19">
            <a:extLst>
              <a:ext uri="{FF2B5EF4-FFF2-40B4-BE49-F238E27FC236}">
                <a16:creationId xmlns:a16="http://schemas.microsoft.com/office/drawing/2014/main" id="{2DBDCBD5-37FE-479C-9FCE-ED9BD7F88473}"/>
              </a:ext>
            </a:extLst>
          </p:cNvPr>
          <p:cNvSpPr txBox="1">
            <a:spLocks/>
          </p:cNvSpPr>
          <p:nvPr/>
        </p:nvSpPr>
        <p:spPr>
          <a:xfrm>
            <a:off x="781759" y="5297161"/>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bg2"/>
                </a:solidFill>
              </a:rPr>
              <a:t>Pre-pay beneficiary </a:t>
            </a:r>
            <a:r>
              <a:rPr lang="en-US" sz="2800" dirty="0" smtClean="0">
                <a:solidFill>
                  <a:schemeClr val="bg2"/>
                </a:solidFill>
              </a:rPr>
              <a:t>taxes</a:t>
            </a:r>
            <a:endParaRPr lang="en-US" sz="4800" dirty="0">
              <a:solidFill>
                <a:schemeClr val="bg2"/>
              </a:solidFill>
            </a:endParaRPr>
          </a:p>
        </p:txBody>
      </p:sp>
      <p:sp>
        <p:nvSpPr>
          <p:cNvPr id="22" name="Rectangle 21">
            <a:extLst>
              <a:ext uri="{FF2B5EF4-FFF2-40B4-BE49-F238E27FC236}">
                <a16:creationId xmlns:a16="http://schemas.microsoft.com/office/drawing/2014/main" id="{95D1C6F6-4A8D-4580-B7DC-7BC54466499B}"/>
              </a:ext>
            </a:extLst>
          </p:cNvPr>
          <p:cNvSpPr/>
          <p:nvPr/>
        </p:nvSpPr>
        <p:spPr>
          <a:xfrm>
            <a:off x="790284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35562E1-65D5-40B0-922A-E369F0FBC056}"/>
              </a:ext>
            </a:extLst>
          </p:cNvPr>
          <p:cNvSpPr/>
          <p:nvPr/>
        </p:nvSpPr>
        <p:spPr>
          <a:xfrm>
            <a:off x="429540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AC32C934-0E84-4557-B6A2-A6C38951DDA5}"/>
              </a:ext>
            </a:extLst>
          </p:cNvPr>
          <p:cNvSpPr/>
          <p:nvPr/>
        </p:nvSpPr>
        <p:spPr>
          <a:xfrm>
            <a:off x="790284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A5336021-9E71-44EA-BCED-E4C8D0AA5CCE}"/>
              </a:ext>
            </a:extLst>
          </p:cNvPr>
          <p:cNvSpPr/>
          <p:nvPr/>
        </p:nvSpPr>
        <p:spPr>
          <a:xfrm>
            <a:off x="4289153"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91AE301C-2EF4-460E-8208-2998396DC52D}"/>
              </a:ext>
            </a:extLst>
          </p:cNvPr>
          <p:cNvSpPr/>
          <p:nvPr/>
        </p:nvSpPr>
        <p:spPr>
          <a:xfrm>
            <a:off x="7896589"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 Placeholder 18">
            <a:extLst>
              <a:ext uri="{FF2B5EF4-FFF2-40B4-BE49-F238E27FC236}">
                <a16:creationId xmlns:a16="http://schemas.microsoft.com/office/drawing/2014/main" id="{F603DCDD-1E42-49EB-854C-70FCD36695B6}"/>
              </a:ext>
            </a:extLst>
          </p:cNvPr>
          <p:cNvSpPr txBox="1">
            <a:spLocks/>
          </p:cNvSpPr>
          <p:nvPr/>
        </p:nvSpPr>
        <p:spPr>
          <a:xfrm>
            <a:off x="4374766" y="5250243"/>
            <a:ext cx="3220129" cy="1224355"/>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Assumes no need for qualified plan dollars in retirement</a:t>
            </a:r>
          </a:p>
          <a:p>
            <a:pPr marL="171442" indent="-171442">
              <a:lnSpc>
                <a:spcPct val="100000"/>
              </a:lnSpc>
            </a:pPr>
            <a:r>
              <a:rPr lang="en-US" sz="1600" dirty="0"/>
              <a:t>Intention is to bequeath those assets to heirs</a:t>
            </a:r>
          </a:p>
        </p:txBody>
      </p:sp>
      <p:sp>
        <p:nvSpPr>
          <p:cNvPr id="29" name="Text Placeholder 18">
            <a:extLst>
              <a:ext uri="{FF2B5EF4-FFF2-40B4-BE49-F238E27FC236}">
                <a16:creationId xmlns:a16="http://schemas.microsoft.com/office/drawing/2014/main" id="{AC5A11A3-BE3D-42FE-B099-9001D2030DB8}"/>
              </a:ext>
            </a:extLst>
          </p:cNvPr>
          <p:cNvSpPr txBox="1">
            <a:spLocks/>
          </p:cNvSpPr>
          <p:nvPr/>
        </p:nvSpPr>
        <p:spPr>
          <a:xfrm>
            <a:off x="7977033" y="5267737"/>
            <a:ext cx="3220129" cy="949172"/>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the amount of taxes owed on the entire inherited IRA </a:t>
            </a:r>
          </a:p>
        </p:txBody>
      </p:sp>
      <p:sp>
        <p:nvSpPr>
          <p:cNvPr id="38" name="Text Placeholder 19">
            <a:extLst>
              <a:ext uri="{FF2B5EF4-FFF2-40B4-BE49-F238E27FC236}">
                <a16:creationId xmlns:a16="http://schemas.microsoft.com/office/drawing/2014/main" id="{D083FB92-E81E-4044-9CD7-25765EB1211E}"/>
              </a:ext>
            </a:extLst>
          </p:cNvPr>
          <p:cNvSpPr txBox="1">
            <a:spLocks/>
          </p:cNvSpPr>
          <p:nvPr/>
        </p:nvSpPr>
        <p:spPr>
          <a:xfrm>
            <a:off x="777129" y="3866937"/>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Tax efficient </a:t>
            </a:r>
            <a:r>
              <a:rPr lang="en-US" sz="2800" dirty="0" smtClean="0">
                <a:solidFill>
                  <a:schemeClr val="tx2"/>
                </a:solidFill>
              </a:rPr>
              <a:t>legacy</a:t>
            </a:r>
            <a:endParaRPr lang="en-US" sz="2800" dirty="0">
              <a:solidFill>
                <a:schemeClr val="tx2"/>
              </a:solidFill>
            </a:endParaRPr>
          </a:p>
        </p:txBody>
      </p:sp>
      <p:sp>
        <p:nvSpPr>
          <p:cNvPr id="41" name="Text Placeholder 18">
            <a:extLst>
              <a:ext uri="{FF2B5EF4-FFF2-40B4-BE49-F238E27FC236}">
                <a16:creationId xmlns:a16="http://schemas.microsoft.com/office/drawing/2014/main" id="{66AC8B8F-B9D7-4C29-BCD5-E08BA3A4E76E}"/>
              </a:ext>
            </a:extLst>
          </p:cNvPr>
          <p:cNvSpPr txBox="1">
            <a:spLocks/>
          </p:cNvSpPr>
          <p:nvPr/>
        </p:nvSpPr>
        <p:spPr>
          <a:xfrm>
            <a:off x="4370136" y="3866937"/>
            <a:ext cx="3220129" cy="7685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Does not need required minimum distributions for retirement</a:t>
            </a:r>
          </a:p>
          <a:p>
            <a:pPr marL="171442" indent="-171442">
              <a:lnSpc>
                <a:spcPct val="100000"/>
              </a:lnSpc>
            </a:pPr>
            <a:r>
              <a:rPr lang="en-US" sz="1600" dirty="0"/>
              <a:t>Wants to pass a tax efficient legacy to their heirs.</a:t>
            </a:r>
          </a:p>
        </p:txBody>
      </p:sp>
      <p:sp>
        <p:nvSpPr>
          <p:cNvPr id="42" name="Text Placeholder 18">
            <a:extLst>
              <a:ext uri="{FF2B5EF4-FFF2-40B4-BE49-F238E27FC236}">
                <a16:creationId xmlns:a16="http://schemas.microsoft.com/office/drawing/2014/main" id="{7BF31833-5248-4F20-AE84-B3C140D29171}"/>
              </a:ext>
            </a:extLst>
          </p:cNvPr>
          <p:cNvSpPr txBox="1">
            <a:spLocks/>
          </p:cNvSpPr>
          <p:nvPr/>
        </p:nvSpPr>
        <p:spPr>
          <a:xfrm>
            <a:off x="7972403" y="3866937"/>
            <a:ext cx="3013097" cy="9336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Uses those distributions to fund a life insurance policy to pass on to heirs</a:t>
            </a:r>
          </a:p>
        </p:txBody>
      </p:sp>
      <p:sp>
        <p:nvSpPr>
          <p:cNvPr id="5" name="Text Placeholder 19">
            <a:extLst>
              <a:ext uri="{FF2B5EF4-FFF2-40B4-BE49-F238E27FC236}">
                <a16:creationId xmlns:a16="http://schemas.microsoft.com/office/drawing/2014/main" id="{325960C4-BCA5-4352-90CF-36263F854BE2}"/>
              </a:ext>
            </a:extLst>
          </p:cNvPr>
          <p:cNvSpPr txBox="1">
            <a:spLocks/>
          </p:cNvSpPr>
          <p:nvPr/>
        </p:nvSpPr>
        <p:spPr>
          <a:xfrm>
            <a:off x="781757" y="2249228"/>
            <a:ext cx="3202415"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Pre-pay retirement taxes</a:t>
            </a:r>
          </a:p>
        </p:txBody>
      </p:sp>
      <p:sp>
        <p:nvSpPr>
          <p:cNvPr id="7" name="Text Placeholder 18">
            <a:extLst>
              <a:ext uri="{FF2B5EF4-FFF2-40B4-BE49-F238E27FC236}">
                <a16:creationId xmlns:a16="http://schemas.microsoft.com/office/drawing/2014/main" id="{B88C61AA-939D-400A-B332-21ADE65333F1}"/>
              </a:ext>
            </a:extLst>
          </p:cNvPr>
          <p:cNvSpPr txBox="1">
            <a:spLocks/>
          </p:cNvSpPr>
          <p:nvPr/>
        </p:nvSpPr>
        <p:spPr>
          <a:xfrm>
            <a:off x="4374764"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Anticipates the need to pay the taxes that will be due on retirement asset distributions during retirement</a:t>
            </a:r>
          </a:p>
          <a:p>
            <a:pPr marL="171442" indent="-171442">
              <a:lnSpc>
                <a:spcPct val="100000"/>
              </a:lnSpc>
            </a:pPr>
            <a:endParaRPr lang="en-US" sz="1600" dirty="0"/>
          </a:p>
        </p:txBody>
      </p:sp>
      <p:sp>
        <p:nvSpPr>
          <p:cNvPr id="27" name="Text Placeholder 18">
            <a:extLst>
              <a:ext uri="{FF2B5EF4-FFF2-40B4-BE49-F238E27FC236}">
                <a16:creationId xmlns:a16="http://schemas.microsoft.com/office/drawing/2014/main" id="{4B46A56D-60EA-485E-924F-36DE75CCDD7D}"/>
              </a:ext>
            </a:extLst>
          </p:cNvPr>
          <p:cNvSpPr txBox="1">
            <a:spLocks/>
          </p:cNvSpPr>
          <p:nvPr/>
        </p:nvSpPr>
        <p:spPr>
          <a:xfrm>
            <a:off x="7977031"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distributions in retirement equal to the tax on retirement asset distributions</a:t>
            </a:r>
          </a:p>
        </p:txBody>
      </p:sp>
    </p:spTree>
    <p:extLst>
      <p:ext uri="{BB962C8B-B14F-4D97-AF65-F5344CB8AC3E}">
        <p14:creationId xmlns:p14="http://schemas.microsoft.com/office/powerpoint/2010/main" val="357254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D1F072-FA64-4BDA-B7E5-701432DB6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213" y="0"/>
            <a:ext cx="8806763" cy="684610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A0546DD7-A2A7-4AC9-A8E8-ACA2DE9E35EF}"/>
              </a:ext>
            </a:extLst>
          </p:cNvPr>
          <p:cNvSpPr txBox="1"/>
          <p:nvPr/>
        </p:nvSpPr>
        <p:spPr>
          <a:xfrm>
            <a:off x="584200" y="65560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34936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A6F66-E4ED-4610-BC9A-D7133770C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324" y="0"/>
            <a:ext cx="8814865" cy="684610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84BFBA04-A743-48E0-B552-D4EA4688E49F}"/>
              </a:ext>
            </a:extLst>
          </p:cNvPr>
          <p:cNvSpPr txBox="1"/>
          <p:nvPr/>
        </p:nvSpPr>
        <p:spPr>
          <a:xfrm>
            <a:off x="584200" y="65560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134243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961F-066D-4682-934C-FAE0C7D1A5E2}"/>
              </a:ext>
            </a:extLst>
          </p:cNvPr>
          <p:cNvSpPr>
            <a:spLocks noGrp="1"/>
          </p:cNvSpPr>
          <p:nvPr>
            <p:ph type="title"/>
          </p:nvPr>
        </p:nvSpPr>
        <p:spPr/>
        <p:txBody>
          <a:bodyPr/>
          <a:lstStyle/>
          <a:p>
            <a:r>
              <a:rPr lang="en-US" dirty="0"/>
              <a:t>We’re here to help</a:t>
            </a:r>
          </a:p>
        </p:txBody>
      </p:sp>
      <p:pic>
        <p:nvPicPr>
          <p:cNvPr id="4" name="Picture 3">
            <a:extLst>
              <a:ext uri="{FF2B5EF4-FFF2-40B4-BE49-F238E27FC236}">
                <a16:creationId xmlns:a16="http://schemas.microsoft.com/office/drawing/2014/main" id="{C02C6DD1-E144-45F5-B178-A4378A7FD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593" y="2362200"/>
            <a:ext cx="6912813" cy="280851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1005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8D2B2A-A182-44E7-83D0-5FCB4DD9206A}"/>
              </a:ext>
            </a:extLst>
          </p:cNvPr>
          <p:cNvGrpSpPr/>
          <p:nvPr/>
        </p:nvGrpSpPr>
        <p:grpSpPr>
          <a:xfrm>
            <a:off x="3395895" y="807271"/>
            <a:ext cx="5457963" cy="5243458"/>
            <a:chOff x="1871894" y="807271"/>
            <a:chExt cx="5457963" cy="5243458"/>
          </a:xfrm>
        </p:grpSpPr>
        <p:pic>
          <p:nvPicPr>
            <p:cNvPr id="4" name="Picture 3">
              <a:extLst>
                <a:ext uri="{FF2B5EF4-FFF2-40B4-BE49-F238E27FC236}">
                  <a16:creationId xmlns:a16="http://schemas.microsoft.com/office/drawing/2014/main" id="{5885821B-83B6-4370-809C-5E6EC6303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94" y="807271"/>
              <a:ext cx="5457963" cy="524345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D19F7143-F0C5-4AA2-850F-DC9334CA0CE5}"/>
                </a:ext>
              </a:extLst>
            </p:cNvPr>
            <p:cNvSpPr/>
            <p:nvPr/>
          </p:nvSpPr>
          <p:spPr>
            <a:xfrm>
              <a:off x="1998206" y="1606034"/>
              <a:ext cx="716863" cy="246221"/>
            </a:xfrm>
            <a:prstGeom prst="rect">
              <a:avLst/>
            </a:prstGeom>
            <a:solidFill>
              <a:schemeClr val="bg1"/>
            </a:solidFill>
          </p:spPr>
          <p:txBody>
            <a:bodyPr wrap="none">
              <a:spAutoFit/>
            </a:bodyPr>
            <a:lstStyle/>
            <a:p>
              <a:r>
                <a:rPr lang="en-US" sz="1000" dirty="0">
                  <a:solidFill>
                    <a:schemeClr val="tx2">
                      <a:lumMod val="85000"/>
                      <a:lumOff val="15000"/>
                    </a:schemeClr>
                  </a:solidFill>
                  <a:latin typeface="HurmeGeometricSans3 Regular" panose="020B0500020000000000" pitchFamily="34" charset="0"/>
                </a:rPr>
                <a:t>17536088</a:t>
              </a:r>
            </a:p>
          </p:txBody>
        </p:sp>
        <p:sp>
          <p:nvSpPr>
            <p:cNvPr id="8" name="Rectangle 7">
              <a:extLst>
                <a:ext uri="{FF2B5EF4-FFF2-40B4-BE49-F238E27FC236}">
                  <a16:creationId xmlns:a16="http://schemas.microsoft.com/office/drawing/2014/main" id="{8A1B90A3-FCA3-48E1-91CC-CEF7F591500C}"/>
                </a:ext>
              </a:extLst>
            </p:cNvPr>
            <p:cNvSpPr/>
            <p:nvPr/>
          </p:nvSpPr>
          <p:spPr>
            <a:xfrm>
              <a:off x="2606681" y="2291834"/>
              <a:ext cx="716863" cy="246221"/>
            </a:xfrm>
            <a:prstGeom prst="rect">
              <a:avLst/>
            </a:prstGeom>
            <a:solidFill>
              <a:schemeClr val="bg1"/>
            </a:solidFill>
          </p:spPr>
          <p:txBody>
            <a:bodyPr wrap="square">
              <a:spAutoFit/>
            </a:bodyPr>
            <a:lstStyle/>
            <a:p>
              <a:r>
                <a:rPr lang="en-US" sz="1000" dirty="0">
                  <a:solidFill>
                    <a:schemeClr val="tx2">
                      <a:lumMod val="85000"/>
                      <a:lumOff val="15000"/>
                    </a:schemeClr>
                  </a:solidFill>
                  <a:latin typeface="HurmeGeometricSans3 Regular" panose="020B0500020000000000" pitchFamily="34" charset="0"/>
                </a:rPr>
                <a:t>17536088</a:t>
              </a:r>
              <a:endParaRPr lang="en-US" sz="1000" dirty="0">
                <a:solidFill>
                  <a:schemeClr val="tx2">
                    <a:lumMod val="85000"/>
                    <a:lumOff val="15000"/>
                  </a:schemeClr>
                </a:solidFill>
              </a:endParaRPr>
            </a:p>
          </p:txBody>
        </p:sp>
      </p:grpSp>
      <p:sp>
        <p:nvSpPr>
          <p:cNvPr id="2" name="TextBox 1"/>
          <p:cNvSpPr txBox="1"/>
          <p:nvPr/>
        </p:nvSpPr>
        <p:spPr>
          <a:xfrm>
            <a:off x="5851525" y="1404520"/>
            <a:ext cx="1203325" cy="276999"/>
          </a:xfrm>
          <a:prstGeom prst="rect">
            <a:avLst/>
          </a:prstGeom>
          <a:solidFill>
            <a:schemeClr val="bg2"/>
          </a:solidFill>
        </p:spPr>
        <p:txBody>
          <a:bodyPr wrap="square" rtlCol="0">
            <a:spAutoFit/>
          </a:bodyPr>
          <a:lstStyle/>
          <a:p>
            <a:r>
              <a:rPr lang="en-US" sz="1200" dirty="0" smtClean="0">
                <a:solidFill>
                  <a:schemeClr val="tx2"/>
                </a:solidFill>
              </a:rPr>
              <a:t>678-322-3040.</a:t>
            </a:r>
            <a:endParaRPr lang="en-US" sz="1200" dirty="0">
              <a:solidFill>
                <a:schemeClr val="tx2"/>
              </a:solidFill>
            </a:endParaRPr>
          </a:p>
        </p:txBody>
      </p:sp>
    </p:spTree>
    <p:extLst>
      <p:ext uri="{BB962C8B-B14F-4D97-AF65-F5344CB8AC3E}">
        <p14:creationId xmlns:p14="http://schemas.microsoft.com/office/powerpoint/2010/main" val="23602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C23D-C6DC-4066-874E-B95EC43DDF3A}"/>
              </a:ext>
            </a:extLst>
          </p:cNvPr>
          <p:cNvSpPr>
            <a:spLocks noGrp="1"/>
          </p:cNvSpPr>
          <p:nvPr>
            <p:ph type="title"/>
          </p:nvPr>
        </p:nvSpPr>
        <p:spPr/>
        <p:txBody>
          <a:bodyPr/>
          <a:lstStyle/>
          <a:p>
            <a:r>
              <a:rPr lang="en-US" dirty="0"/>
              <a:t>Questions?</a:t>
            </a:r>
          </a:p>
        </p:txBody>
      </p:sp>
      <p:sp>
        <p:nvSpPr>
          <p:cNvPr id="7" name="TextBox 6"/>
          <p:cNvSpPr txBox="1"/>
          <p:nvPr/>
        </p:nvSpPr>
        <p:spPr>
          <a:xfrm>
            <a:off x="-855" y="5962256"/>
            <a:ext cx="4495800" cy="884858"/>
          </a:xfrm>
          <a:prstGeom prst="rect">
            <a:avLst/>
          </a:prstGeom>
          <a:noFill/>
        </p:spPr>
        <p:txBody>
          <a:bodyPr wrap="square" lIns="514351" tIns="0" rIns="0" bIns="342900" rtlCol="0" anchor="b" anchorCtr="0">
            <a:spAutoFit/>
          </a:bodyPr>
          <a:lstStyle/>
          <a:p>
            <a:pPr>
              <a:spcAft>
                <a:spcPts val="339"/>
              </a:spcAft>
            </a:pPr>
            <a:r>
              <a:rPr lang="en-US" sz="1000" b="1" dirty="0">
                <a:solidFill>
                  <a:srgbClr val="BD8E2D"/>
                </a:solidFill>
                <a:latin typeface="Arial" panose="020B0604020202020204"/>
              </a:rPr>
              <a:t>www.fortressbrokerage.com</a:t>
            </a:r>
          </a:p>
          <a:p>
            <a:pPr>
              <a:spcAft>
                <a:spcPts val="339"/>
              </a:spcAft>
            </a:pPr>
            <a:r>
              <a:rPr lang="en-US" sz="1000" dirty="0">
                <a:solidFill>
                  <a:schemeClr val="bg2"/>
                </a:solidFill>
                <a:latin typeface="Arial" panose="020B0604020202020204"/>
              </a:rPr>
              <a:t>6190 Powers Ferry Road, Suite 505 Atlanta, GA 30339</a:t>
            </a:r>
          </a:p>
          <a:p>
            <a:pPr>
              <a:spcAft>
                <a:spcPts val="339"/>
              </a:spcAft>
            </a:pPr>
            <a:r>
              <a:rPr lang="en-US" sz="1000" dirty="0">
                <a:solidFill>
                  <a:schemeClr val="bg2"/>
                </a:solidFill>
                <a:latin typeface="Arial" panose="020B0604020202020204"/>
              </a:rPr>
              <a:t>©2022 All Rights Reserved Fortress Brokerage Solutions.</a:t>
            </a:r>
          </a:p>
        </p:txBody>
      </p:sp>
    </p:spTree>
    <p:extLst>
      <p:ext uri="{BB962C8B-B14F-4D97-AF65-F5344CB8AC3E}">
        <p14:creationId xmlns:p14="http://schemas.microsoft.com/office/powerpoint/2010/main" val="3130997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LIFT – Life insurance as a financial tool</a:t>
            </a:r>
          </a:p>
        </p:txBody>
      </p:sp>
      <p:sp>
        <p:nvSpPr>
          <p:cNvPr id="4" name="Content Placeholder 3"/>
          <p:cNvSpPr>
            <a:spLocks noGrp="1"/>
          </p:cNvSpPr>
          <p:nvPr>
            <p:ph idx="1"/>
          </p:nvPr>
        </p:nvSpPr>
        <p:spPr/>
        <p:txBody>
          <a:bodyPr/>
          <a:lstStyle/>
          <a:p>
            <a:r>
              <a:rPr lang="en-US" dirty="0"/>
              <a:t>Help your clients protect their families during their working years</a:t>
            </a:r>
          </a:p>
          <a:p>
            <a:r>
              <a:rPr lang="en-US" dirty="0"/>
              <a:t>Become a source of supplemental retirement income </a:t>
            </a:r>
          </a:p>
          <a:p>
            <a:r>
              <a:rPr lang="en-US" dirty="0"/>
              <a:t>Transfer their financial legacy to their family</a:t>
            </a:r>
          </a:p>
        </p:txBody>
      </p:sp>
    </p:spTree>
    <p:extLst>
      <p:ext uri="{BB962C8B-B14F-4D97-AF65-F5344CB8AC3E}">
        <p14:creationId xmlns:p14="http://schemas.microsoft.com/office/powerpoint/2010/main" val="181993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9E1CDB-2388-774E-A233-D2E3738F6A83}"/>
              </a:ext>
            </a:extLst>
          </p:cNvPr>
          <p:cNvSpPr/>
          <p:nvPr/>
        </p:nvSpPr>
        <p:spPr bwMode="auto">
          <a:xfrm>
            <a:off x="304800" y="1447800"/>
            <a:ext cx="5715000" cy="51054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eaLnBrk="0" hangingPunct="0"/>
            <a:endParaRPr lang="en-US">
              <a:latin typeface="Times" pitchFamily="-110" charset="0"/>
            </a:endParaRPr>
          </a:p>
        </p:txBody>
      </p:sp>
      <p:sp>
        <p:nvSpPr>
          <p:cNvPr id="9" name="Text Placeholder 18"/>
          <p:cNvSpPr txBox="1">
            <a:spLocks/>
          </p:cNvSpPr>
          <p:nvPr/>
        </p:nvSpPr>
        <p:spPr>
          <a:xfrm>
            <a:off x="809401" y="2994692"/>
            <a:ext cx="5045299" cy="334304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Qualified plans are a good way to accumulate money for retirement — but not so efficient for transferring that wealth.</a:t>
            </a:r>
          </a:p>
        </p:txBody>
      </p:sp>
      <p:sp>
        <p:nvSpPr>
          <p:cNvPr id="11" name="Text Placeholder 19"/>
          <p:cNvSpPr txBox="1">
            <a:spLocks/>
          </p:cNvSpPr>
          <p:nvPr/>
        </p:nvSpPr>
        <p:spPr>
          <a:xfrm>
            <a:off x="809404" y="1848569"/>
            <a:ext cx="4864889" cy="114612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00"/>
              </a:lnSpc>
              <a:buNone/>
            </a:pPr>
            <a:r>
              <a:rPr lang="en-US" sz="3600" dirty="0">
                <a:solidFill>
                  <a:schemeClr val="bg1"/>
                </a:solidFill>
                <a:latin typeface="+mj-lt"/>
              </a:rPr>
              <a:t>Help your client create a tax efficient legacy</a:t>
            </a:r>
          </a:p>
        </p:txBody>
      </p:sp>
      <p:pic>
        <p:nvPicPr>
          <p:cNvPr id="6" name="Picture 5">
            <a:extLst>
              <a:ext uri="{FF2B5EF4-FFF2-40B4-BE49-F238E27FC236}">
                <a16:creationId xmlns:a16="http://schemas.microsoft.com/office/drawing/2014/main" id="{A48123CD-163F-456D-BEA3-BF47E993B4D5}"/>
              </a:ext>
            </a:extLst>
          </p:cNvPr>
          <p:cNvPicPr>
            <a:picLocks noChangeAspect="1"/>
          </p:cNvPicPr>
          <p:nvPr/>
        </p:nvPicPr>
        <p:blipFill>
          <a:blip r:embed="rId3"/>
          <a:stretch>
            <a:fillRect/>
          </a:stretch>
        </p:blipFill>
        <p:spPr>
          <a:xfrm>
            <a:off x="6297696" y="1447803"/>
            <a:ext cx="5589504" cy="5178743"/>
          </a:xfrm>
          <a:prstGeom prst="rect">
            <a:avLst/>
          </a:prstGeom>
        </p:spPr>
      </p:pic>
    </p:spTree>
    <p:extLst>
      <p:ext uri="{BB962C8B-B14F-4D97-AF65-F5344CB8AC3E}">
        <p14:creationId xmlns:p14="http://schemas.microsoft.com/office/powerpoint/2010/main" val="37576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C9BB5-61B6-47B7-9343-FDF2611374DE}"/>
              </a:ext>
            </a:extLst>
          </p:cNvPr>
          <p:cNvSpPr>
            <a:spLocks noGrp="1"/>
          </p:cNvSpPr>
          <p:nvPr>
            <p:ph type="title"/>
          </p:nvPr>
        </p:nvSpPr>
        <p:spPr>
          <a:xfrm>
            <a:off x="876300" y="1447800"/>
            <a:ext cx="5562600" cy="960120"/>
          </a:xfrm>
        </p:spPr>
        <p:txBody>
          <a:bodyPr/>
          <a:lstStyle/>
          <a:p>
            <a:r>
              <a:rPr lang="en-US" dirty="0"/>
              <a:t>Leaving a tax efficient legacy</a:t>
            </a:r>
          </a:p>
        </p:txBody>
      </p:sp>
      <p:sp>
        <p:nvSpPr>
          <p:cNvPr id="8" name="TextBox 7">
            <a:extLst>
              <a:ext uri="{FF2B5EF4-FFF2-40B4-BE49-F238E27FC236}">
                <a16:creationId xmlns:a16="http://schemas.microsoft.com/office/drawing/2014/main" id="{DF281A98-5147-4814-9EDD-C0C95053AC54}"/>
              </a:ext>
            </a:extLst>
          </p:cNvPr>
          <p:cNvSpPr txBox="1"/>
          <p:nvPr/>
        </p:nvSpPr>
        <p:spPr>
          <a:xfrm>
            <a:off x="971551" y="2333686"/>
            <a:ext cx="6141046" cy="2308324"/>
          </a:xfrm>
          <a:prstGeom prst="rect">
            <a:avLst/>
          </a:prstGeom>
          <a:noFill/>
        </p:spPr>
        <p:txBody>
          <a:bodyPr wrap="square" rtlCol="0">
            <a:spAutoFit/>
          </a:bodyPr>
          <a:lstStyle/>
          <a:p>
            <a:r>
              <a:rPr lang="en-US" b="1" dirty="0">
                <a:solidFill>
                  <a:srgbClr val="002060"/>
                </a:solidFill>
              </a:rPr>
              <a:t>Opportunity</a:t>
            </a:r>
          </a:p>
          <a:p>
            <a:endParaRPr lang="en-US" b="1" dirty="0">
              <a:solidFill>
                <a:srgbClr val="002060"/>
              </a:solidFill>
            </a:endParaRPr>
          </a:p>
          <a:p>
            <a:pPr marL="285737" indent="-285737">
              <a:buFont typeface="Arial" panose="020B0604020202020204" pitchFamily="34" charset="0"/>
              <a:buChar char="•"/>
            </a:pPr>
            <a:r>
              <a:rPr lang="en-US" dirty="0"/>
              <a:t>Clients spend years building their retirement</a:t>
            </a:r>
          </a:p>
          <a:p>
            <a:pPr marL="285737" indent="-285737">
              <a:buFont typeface="Arial" panose="020B0604020202020204" pitchFamily="34" charset="0"/>
              <a:buChar char="•"/>
            </a:pPr>
            <a:r>
              <a:rPr lang="en-US" dirty="0"/>
              <a:t>In retirement, realize they don’t need the distributions</a:t>
            </a:r>
          </a:p>
          <a:p>
            <a:pPr marL="285737" indent="-285737">
              <a:buFont typeface="Arial" panose="020B0604020202020204" pitchFamily="34" charset="0"/>
              <a:buChar char="•"/>
            </a:pPr>
            <a:r>
              <a:rPr lang="en-US" dirty="0"/>
              <a:t>Have a life insurance need*</a:t>
            </a:r>
          </a:p>
          <a:p>
            <a:pPr marL="285737" indent="-285737">
              <a:buFont typeface="Arial" panose="020B0604020202020204" pitchFamily="34" charset="0"/>
              <a:buChar char="•"/>
            </a:pPr>
            <a:r>
              <a:rPr lang="en-US" dirty="0"/>
              <a:t>Have multiple sources of income and assets with varying tax implications</a:t>
            </a:r>
          </a:p>
          <a:p>
            <a:pPr marL="285737" indent="-285737">
              <a:buFont typeface="Arial" panose="020B0604020202020204" pitchFamily="34" charset="0"/>
              <a:buChar char="•"/>
            </a:pPr>
            <a:r>
              <a:rPr lang="en-US" dirty="0"/>
              <a:t>Children are in a higher tax bracket</a:t>
            </a:r>
          </a:p>
        </p:txBody>
      </p:sp>
      <p:pic>
        <p:nvPicPr>
          <p:cNvPr id="2" name="Picture 1">
            <a:extLst>
              <a:ext uri="{FF2B5EF4-FFF2-40B4-BE49-F238E27FC236}">
                <a16:creationId xmlns:a16="http://schemas.microsoft.com/office/drawing/2014/main" id="{7895D000-1D7F-4983-841D-8F2366C19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151" y="1447800"/>
            <a:ext cx="4777798" cy="5086043"/>
          </a:xfrm>
          <a:prstGeom prst="rect">
            <a:avLst/>
          </a:prstGeom>
        </p:spPr>
      </p:pic>
      <p:sp>
        <p:nvSpPr>
          <p:cNvPr id="10" name="Rectangle 9">
            <a:extLst>
              <a:ext uri="{FF2B5EF4-FFF2-40B4-BE49-F238E27FC236}">
                <a16:creationId xmlns:a16="http://schemas.microsoft.com/office/drawing/2014/main" id="{9CF5445D-A5DA-4315-9926-1147789DC69B}"/>
              </a:ext>
            </a:extLst>
          </p:cNvPr>
          <p:cNvSpPr/>
          <p:nvPr/>
        </p:nvSpPr>
        <p:spPr>
          <a:xfrm>
            <a:off x="876301" y="6186317"/>
            <a:ext cx="5298245" cy="246221"/>
          </a:xfrm>
          <a:prstGeom prst="rect">
            <a:avLst/>
          </a:prstGeom>
        </p:spPr>
        <p:txBody>
          <a:bodyPr wrap="none">
            <a:spAutoFit/>
          </a:bodyPr>
          <a:lstStyle/>
          <a:p>
            <a:r>
              <a:rPr lang="en-US" sz="1000" dirty="0"/>
              <a:t>*If owner and insured are different, the death benefit will be paid upon death of the insured.</a:t>
            </a:r>
          </a:p>
        </p:txBody>
      </p:sp>
    </p:spTree>
    <p:extLst>
      <p:ext uri="{BB962C8B-B14F-4D97-AF65-F5344CB8AC3E}">
        <p14:creationId xmlns:p14="http://schemas.microsoft.com/office/powerpoint/2010/main" val="351297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Target clients</a:t>
            </a:r>
          </a:p>
        </p:txBody>
      </p:sp>
      <p:sp>
        <p:nvSpPr>
          <p:cNvPr id="4" name="Content Placeholder 3"/>
          <p:cNvSpPr>
            <a:spLocks noGrp="1"/>
          </p:cNvSpPr>
          <p:nvPr>
            <p:ph idx="1"/>
          </p:nvPr>
        </p:nvSpPr>
        <p:spPr>
          <a:xfrm>
            <a:off x="914400" y="2487168"/>
            <a:ext cx="10121900" cy="4104132"/>
          </a:xfrm>
        </p:spPr>
        <p:txBody>
          <a:bodyPr/>
          <a:lstStyle/>
          <a:p>
            <a:r>
              <a:rPr lang="en-US" dirty="0"/>
              <a:t>Clients near or over age 59 ½ </a:t>
            </a:r>
          </a:p>
          <a:p>
            <a:r>
              <a:rPr lang="en-US" dirty="0"/>
              <a:t>Anticipate no need for their retirement plan distributions, and would like to pass these assets as efficiently as possible to their children and grandchildren</a:t>
            </a:r>
          </a:p>
          <a:p>
            <a:r>
              <a:rPr lang="en-US" dirty="0"/>
              <a:t>Ability or desire to spend down their entire retirement asset to fund a more tax-efficient to pass</a:t>
            </a:r>
          </a:p>
        </p:txBody>
      </p:sp>
    </p:spTree>
    <p:extLst>
      <p:ext uri="{BB962C8B-B14F-4D97-AF65-F5344CB8AC3E}">
        <p14:creationId xmlns:p14="http://schemas.microsoft.com/office/powerpoint/2010/main" val="391120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 efficient legacy </a:t>
            </a:r>
            <a:br>
              <a:rPr lang="en-US" dirty="0"/>
            </a:br>
            <a:r>
              <a:rPr lang="en-US" dirty="0"/>
              <a:t>marketing materials</a:t>
            </a:r>
          </a:p>
        </p:txBody>
      </p:sp>
      <p:sp>
        <p:nvSpPr>
          <p:cNvPr id="18" name="Content Placeholder 17">
            <a:extLst>
              <a:ext uri="{FF2B5EF4-FFF2-40B4-BE49-F238E27FC236}">
                <a16:creationId xmlns:a16="http://schemas.microsoft.com/office/drawing/2014/main" id="{EBA4FC4C-7B85-4277-97D9-28627BAF8A5E}"/>
              </a:ext>
            </a:extLst>
          </p:cNvPr>
          <p:cNvSpPr>
            <a:spLocks noGrp="1"/>
          </p:cNvSpPr>
          <p:nvPr>
            <p:ph idx="1"/>
          </p:nvPr>
        </p:nvSpPr>
        <p:spPr/>
        <p:txBody>
          <a:bodyPr/>
          <a:lstStyle/>
          <a:p>
            <a:r>
              <a:rPr lang="en-US" dirty="0"/>
              <a:t>Consumer brochure – F74093-54</a:t>
            </a:r>
          </a:p>
          <a:p>
            <a:r>
              <a:rPr lang="en-US" dirty="0"/>
              <a:t>Consumer PowerPoint</a:t>
            </a:r>
          </a:p>
          <a:p>
            <a:r>
              <a:rPr lang="en-US" dirty="0"/>
              <a:t>Illustration presentation</a:t>
            </a:r>
          </a:p>
        </p:txBody>
      </p:sp>
      <p:grpSp>
        <p:nvGrpSpPr>
          <p:cNvPr id="17" name="Group 16">
            <a:extLst>
              <a:ext uri="{FF2B5EF4-FFF2-40B4-BE49-F238E27FC236}">
                <a16:creationId xmlns:a16="http://schemas.microsoft.com/office/drawing/2014/main" id="{138FF350-DB0A-4738-8CCD-7A75E6D5F845}"/>
              </a:ext>
            </a:extLst>
          </p:cNvPr>
          <p:cNvGrpSpPr/>
          <p:nvPr/>
        </p:nvGrpSpPr>
        <p:grpSpPr>
          <a:xfrm>
            <a:off x="5724493" y="2147446"/>
            <a:ext cx="3461399" cy="4477649"/>
            <a:chOff x="509392" y="2046847"/>
            <a:chExt cx="3904894" cy="5051353"/>
          </a:xfrm>
        </p:grpSpPr>
        <p:sp>
          <p:nvSpPr>
            <p:cNvPr id="12" name="Rectangle 11">
              <a:extLst>
                <a:ext uri="{FF2B5EF4-FFF2-40B4-BE49-F238E27FC236}">
                  <a16:creationId xmlns:a16="http://schemas.microsoft.com/office/drawing/2014/main" id="{35B1985D-8DCC-4608-BA41-C11D7790B784}"/>
                </a:ext>
              </a:extLst>
            </p:cNvPr>
            <p:cNvSpPr/>
            <p:nvPr/>
          </p:nvSpPr>
          <p:spPr>
            <a:xfrm>
              <a:off x="643952" y="2238101"/>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9B4C7E4-B719-428E-807E-7A553EAB5D8D}"/>
                </a:ext>
              </a:extLst>
            </p:cNvPr>
            <p:cNvSpPr/>
            <p:nvPr/>
          </p:nvSpPr>
          <p:spPr>
            <a:xfrm>
              <a:off x="600227" y="2173034"/>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FE3233-8955-4046-990A-FD4D1EFEAFAC}"/>
                </a:ext>
              </a:extLst>
            </p:cNvPr>
            <p:cNvSpPr/>
            <p:nvPr/>
          </p:nvSpPr>
          <p:spPr>
            <a:xfrm>
              <a:off x="557176" y="2116783"/>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2D680B-969F-4E65-AD8D-3546DA1D0179}"/>
                </a:ext>
              </a:extLst>
            </p:cNvPr>
            <p:cNvSpPr/>
            <p:nvPr/>
          </p:nvSpPr>
          <p:spPr>
            <a:xfrm>
              <a:off x="509392" y="2060532"/>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E22AB6E-D981-4FB5-8B0A-C4E4AC24E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49" y="2046847"/>
              <a:ext cx="3728873" cy="4825600"/>
            </a:xfrm>
            <a:prstGeom prst="rect">
              <a:avLst/>
            </a:prstGeom>
            <a:ln w="3175">
              <a:solidFill>
                <a:schemeClr val="bg1">
                  <a:lumMod val="85000"/>
                </a:schemeClr>
              </a:solidFill>
            </a:ln>
            <a:effectLst>
              <a:outerShdw blurRad="50800" dist="38100" dir="8100000" algn="tr" rotWithShape="0">
                <a:prstClr val="black">
                  <a:alpha val="40000"/>
                </a:prstClr>
              </a:outerShdw>
            </a:effectLst>
          </p:spPr>
        </p:pic>
      </p:grpSp>
      <p:grpSp>
        <p:nvGrpSpPr>
          <p:cNvPr id="16" name="Group 15">
            <a:extLst>
              <a:ext uri="{FF2B5EF4-FFF2-40B4-BE49-F238E27FC236}">
                <a16:creationId xmlns:a16="http://schemas.microsoft.com/office/drawing/2014/main" id="{9F608D5B-ED95-4B70-8987-C04567CA430D}"/>
              </a:ext>
            </a:extLst>
          </p:cNvPr>
          <p:cNvGrpSpPr/>
          <p:nvPr/>
        </p:nvGrpSpPr>
        <p:grpSpPr>
          <a:xfrm>
            <a:off x="8279611" y="956586"/>
            <a:ext cx="3342121" cy="4453615"/>
            <a:chOff x="8061288" y="1640909"/>
            <a:chExt cx="3948294" cy="5029201"/>
          </a:xfrm>
        </p:grpSpPr>
        <p:sp>
          <p:nvSpPr>
            <p:cNvPr id="10" name="Rectangle 9">
              <a:extLst>
                <a:ext uri="{FF2B5EF4-FFF2-40B4-BE49-F238E27FC236}">
                  <a16:creationId xmlns:a16="http://schemas.microsoft.com/office/drawing/2014/main" id="{CA2E7109-65B3-4B06-BB9D-2C84B8308941}"/>
                </a:ext>
              </a:extLst>
            </p:cNvPr>
            <p:cNvSpPr/>
            <p:nvPr/>
          </p:nvSpPr>
          <p:spPr>
            <a:xfrm>
              <a:off x="8239248" y="1810011"/>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0487B62-8C7E-4D6E-B3AA-0A6B890CA7B6}"/>
                </a:ext>
              </a:extLst>
            </p:cNvPr>
            <p:cNvSpPr/>
            <p:nvPr/>
          </p:nvSpPr>
          <p:spPr>
            <a:xfrm>
              <a:off x="8187056" y="1770345"/>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889E57-B858-4C5B-8EEA-D505DBE702A5}"/>
                </a:ext>
              </a:extLst>
            </p:cNvPr>
            <p:cNvSpPr/>
            <p:nvPr/>
          </p:nvSpPr>
          <p:spPr>
            <a:xfrm>
              <a:off x="8144005" y="1705627"/>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9F4CAB-3285-46CC-932C-D6229E03C6B6}"/>
                </a:ext>
              </a:extLst>
            </p:cNvPr>
            <p:cNvSpPr/>
            <p:nvPr/>
          </p:nvSpPr>
          <p:spPr>
            <a:xfrm>
              <a:off x="8079287" y="1640909"/>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EEC79C-D5CF-4A17-B0D9-24092F791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288" y="1718821"/>
              <a:ext cx="3731174" cy="4615496"/>
            </a:xfrm>
            <a:prstGeom prst="rect">
              <a:avLst/>
            </a:prstGeom>
            <a:ln w="3175">
              <a:solidFill>
                <a:schemeClr val="bg1">
                  <a:lumMod val="85000"/>
                </a:schemeClr>
              </a:solidFill>
            </a:ln>
            <a:effectLst>
              <a:outerShdw blurRad="50800" dist="38100" dir="8100000" algn="tr" rotWithShape="0">
                <a:prstClr val="black">
                  <a:alpha val="40000"/>
                </a:prstClr>
              </a:outerShdw>
            </a:effectLst>
          </p:spPr>
        </p:pic>
      </p:grpSp>
      <p:pic>
        <p:nvPicPr>
          <p:cNvPr id="19" name="Picture 18">
            <a:extLst>
              <a:ext uri="{FF2B5EF4-FFF2-40B4-BE49-F238E27FC236}">
                <a16:creationId xmlns:a16="http://schemas.microsoft.com/office/drawing/2014/main" id="{F46A2E86-4734-435A-8B06-60DD6AE2D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796" y="4444730"/>
            <a:ext cx="3432789" cy="1930943"/>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7542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ADDF3-496D-4198-9E81-E5596238F652}"/>
              </a:ext>
            </a:extLst>
          </p:cNvPr>
          <p:cNvSpPr>
            <a:spLocks noGrp="1"/>
          </p:cNvSpPr>
          <p:nvPr>
            <p:ph type="title"/>
          </p:nvPr>
        </p:nvSpPr>
        <p:spPr>
          <a:xfrm>
            <a:off x="831850" y="1709739"/>
            <a:ext cx="10441891" cy="4757563"/>
          </a:xfrm>
        </p:spPr>
        <p:txBody>
          <a:bodyPr/>
          <a:lstStyle/>
          <a:p>
            <a:r>
              <a:rPr lang="en-US" sz="5400" dirty="0"/>
              <a:t>How it works</a:t>
            </a:r>
            <a:br>
              <a:rPr lang="en-US" sz="5400" dirty="0"/>
            </a:br>
            <a:r>
              <a:rPr lang="en-US" sz="5400" dirty="0"/>
              <a:t/>
            </a:r>
            <a:br>
              <a:rPr lang="en-US" sz="5400" dirty="0"/>
            </a:br>
            <a:r>
              <a:rPr lang="en-US" sz="3600" dirty="0"/>
              <a:t>Tax efficient legacy</a:t>
            </a:r>
            <a:br>
              <a:rPr lang="en-US" sz="3600" dirty="0"/>
            </a:br>
            <a:r>
              <a:rPr lang="en-US" sz="3600" dirty="0"/>
              <a:t/>
            </a:r>
            <a:br>
              <a:rPr lang="en-US" sz="3600" dirty="0"/>
            </a:br>
            <a:r>
              <a:rPr lang="en-US" sz="3600" dirty="0"/>
              <a:t>https://www.fortressbrokerage.com/</a:t>
            </a:r>
          </a:p>
        </p:txBody>
      </p:sp>
    </p:spTree>
    <p:extLst>
      <p:ext uri="{BB962C8B-B14F-4D97-AF65-F5344CB8AC3E}">
        <p14:creationId xmlns:p14="http://schemas.microsoft.com/office/powerpoint/2010/main" val="4937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40C-5114-43F5-9045-37A0E390DFDA}"/>
              </a:ext>
            </a:extLst>
          </p:cNvPr>
          <p:cNvSpPr>
            <a:spLocks noGrp="1"/>
          </p:cNvSpPr>
          <p:nvPr>
            <p:ph type="title"/>
          </p:nvPr>
        </p:nvSpPr>
        <p:spPr/>
        <p:txBody>
          <a:bodyPr/>
          <a:lstStyle/>
          <a:p>
            <a:r>
              <a:rPr lang="en-US" dirty="0"/>
              <a:t>Go to our illustration system </a:t>
            </a:r>
          </a:p>
        </p:txBody>
      </p:sp>
      <p:pic>
        <p:nvPicPr>
          <p:cNvPr id="10" name="Picture 9">
            <a:extLst>
              <a:ext uri="{FF2B5EF4-FFF2-40B4-BE49-F238E27FC236}">
                <a16:creationId xmlns:a16="http://schemas.microsoft.com/office/drawing/2014/main" id="{6EA2999F-68DD-415A-997E-DAD7C3F13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358" y="2362199"/>
            <a:ext cx="10007968" cy="3239947"/>
          </a:xfrm>
          <a:prstGeom prst="rect">
            <a:avLst/>
          </a:prstGeom>
          <a:ln w="3175">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21342100"/>
      </p:ext>
    </p:extLst>
  </p:cSld>
  <p:clrMapOvr>
    <a:masterClrMapping/>
  </p:clrMapOvr>
</p:sld>
</file>

<file path=ppt/theme/theme1.xml><?xml version="1.0" encoding="utf-8"?>
<a:theme xmlns:a="http://schemas.openxmlformats.org/drawingml/2006/main" name="Theme1">
  <a:themeElements>
    <a:clrScheme name="FORTRESS BROKERAGE">
      <a:dk1>
        <a:srgbClr val="58595B"/>
      </a:dk1>
      <a:lt1>
        <a:srgbClr val="FFFFFF"/>
      </a:lt1>
      <a:dk2>
        <a:srgbClr val="000000"/>
      </a:dk2>
      <a:lt2>
        <a:srgbClr val="FFFFFF"/>
      </a:lt2>
      <a:accent1>
        <a:srgbClr val="131944"/>
      </a:accent1>
      <a:accent2>
        <a:srgbClr val="BD8E2D"/>
      </a:accent2>
      <a:accent3>
        <a:srgbClr val="BD8E2D"/>
      </a:accent3>
      <a:accent4>
        <a:srgbClr val="13182E"/>
      </a:accent4>
      <a:accent5>
        <a:srgbClr val="BD8E2D"/>
      </a:accent5>
      <a:accent6>
        <a:srgbClr val="131944"/>
      </a:accent6>
      <a:hlink>
        <a:srgbClr val="6386CF"/>
      </a:hlink>
      <a:folHlink>
        <a:srgbClr val="BD8E2D"/>
      </a:folHlink>
    </a:clrScheme>
    <a:fontScheme name="FORTRESS BROKERAGE">
      <a:majorFont>
        <a:latin typeface="Hurme Geometric Sans 3 Bold"/>
        <a:ea typeface=""/>
        <a:cs typeface="Hurme Geometric Sans 3 Bold"/>
      </a:majorFont>
      <a:minorFont>
        <a:latin typeface="Hurme Geometric Sans 3 regular"/>
        <a:ea typeface=""/>
        <a:cs typeface="Hurme Geometric Sans 3 regula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96E311D-839F-4A05-8B9C-F80A2899F6A0}" vid="{B7EB9EA2-9176-4F8E-ADBA-88AF016AEF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Theme-FORTRESS BROKERAGE</Template>
  <TotalTime>5660</TotalTime>
  <Words>2336</Words>
  <Application>Microsoft Office PowerPoint</Application>
  <PresentationFormat>Widescreen</PresentationFormat>
  <Paragraphs>177</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Courier New</vt:lpstr>
      <vt:lpstr>Hurme Geometric Sans 3 Bold</vt:lpstr>
      <vt:lpstr>Hurme Geometric Sans 3 regular</vt:lpstr>
      <vt:lpstr>HurmeGeometricSans3 Regular</vt:lpstr>
      <vt:lpstr>HurmeGeometricSans3-Regular</vt:lpstr>
      <vt:lpstr>HurmeGeometricSans3-SemiBold</vt:lpstr>
      <vt:lpstr>Times</vt:lpstr>
      <vt:lpstr>Times New Roman</vt:lpstr>
      <vt:lpstr>Times-Roman</vt:lpstr>
      <vt:lpstr>Theme1</vt:lpstr>
      <vt:lpstr>The tax efficient legacy</vt:lpstr>
      <vt:lpstr>Decisions for retirement dollars</vt:lpstr>
      <vt:lpstr>LIFT – Life insurance as a financial tool</vt:lpstr>
      <vt:lpstr>PowerPoint Presentation</vt:lpstr>
      <vt:lpstr>Leaving a tax efficient legacy</vt:lpstr>
      <vt:lpstr>Target clients</vt:lpstr>
      <vt:lpstr>Tax efficient legacy  marketing materials</vt:lpstr>
      <vt:lpstr>How it works  Tax efficient legacy  https://www.fortressbrokerage.com/</vt:lpstr>
      <vt:lpstr>Go to our illustration system </vt:lpstr>
      <vt:lpstr>PowerPoint Presentation</vt:lpstr>
      <vt:lpstr>PowerPoint Presentation</vt:lpstr>
      <vt:lpstr>PowerPoint Presentation</vt:lpstr>
      <vt:lpstr>PowerPoint Presentation</vt:lpstr>
      <vt:lpstr>PowerPoint Presentation</vt:lpstr>
      <vt:lpstr>PowerPoint Presentation</vt:lpstr>
      <vt:lpstr>The output</vt:lpstr>
      <vt:lpstr>PowerPoint Presentation</vt:lpstr>
      <vt:lpstr>PowerPoint Presentation</vt:lpstr>
      <vt:lpstr>PowerPoint Presentation</vt:lpstr>
      <vt:lpstr>PowerPoint Presentation</vt:lpstr>
      <vt:lpstr>PowerPoint Presentation</vt:lpstr>
      <vt:lpstr>We’re here to help</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McManus, Mark W.</dc:creator>
  <cp:lastModifiedBy>PixelmonkStudios</cp:lastModifiedBy>
  <cp:revision>80</cp:revision>
  <dcterms:created xsi:type="dcterms:W3CDTF">2020-07-13T15:42:34Z</dcterms:created>
  <dcterms:modified xsi:type="dcterms:W3CDTF">2023-01-26T06:37:15Z</dcterms:modified>
</cp:coreProperties>
</file>